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7" r:id="rId2"/>
    <p:sldId id="259" r:id="rId3"/>
    <p:sldId id="353" r:id="rId4"/>
    <p:sldId id="358" r:id="rId5"/>
    <p:sldId id="359" r:id="rId6"/>
    <p:sldId id="363" r:id="rId7"/>
    <p:sldId id="364" r:id="rId8"/>
    <p:sldId id="415" r:id="rId9"/>
    <p:sldId id="365" r:id="rId10"/>
    <p:sldId id="366" r:id="rId11"/>
    <p:sldId id="307" r:id="rId12"/>
    <p:sldId id="304" r:id="rId13"/>
    <p:sldId id="305" r:id="rId14"/>
    <p:sldId id="389" r:id="rId15"/>
    <p:sldId id="306" r:id="rId16"/>
    <p:sldId id="309" r:id="rId17"/>
    <p:sldId id="310" r:id="rId18"/>
    <p:sldId id="311" r:id="rId19"/>
    <p:sldId id="409" r:id="rId20"/>
    <p:sldId id="312" r:id="rId21"/>
    <p:sldId id="314" r:id="rId22"/>
    <p:sldId id="315" r:id="rId23"/>
    <p:sldId id="317" r:id="rId24"/>
    <p:sldId id="399" r:id="rId25"/>
    <p:sldId id="400" r:id="rId26"/>
    <p:sldId id="401" r:id="rId27"/>
    <p:sldId id="402" r:id="rId28"/>
    <p:sldId id="403" r:id="rId29"/>
    <p:sldId id="404" r:id="rId30"/>
    <p:sldId id="406" r:id="rId31"/>
    <p:sldId id="405" r:id="rId32"/>
    <p:sldId id="407" r:id="rId33"/>
    <p:sldId id="408" r:id="rId34"/>
    <p:sldId id="394" r:id="rId35"/>
    <p:sldId id="398" r:id="rId36"/>
    <p:sldId id="411" r:id="rId37"/>
    <p:sldId id="412" r:id="rId38"/>
    <p:sldId id="414" r:id="rId39"/>
    <p:sldId id="413" r:id="rId40"/>
    <p:sldId id="383" r:id="rId41"/>
    <p:sldId id="384" r:id="rId42"/>
    <p:sldId id="386" r:id="rId43"/>
    <p:sldId id="387" r:id="rId4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9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039793-959F-4EED-BA71-3EC0EB1A3CB1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4C6EEAF-8432-4A1A-93E7-26351382110E}">
      <dgm:prSet phldrT="[Texto]" custT="1"/>
      <dgm:spPr/>
      <dgm:t>
        <a:bodyPr/>
        <a:lstStyle/>
        <a:p>
          <a:r>
            <a:rPr lang="pt-BR" sz="2200" b="1" dirty="0" smtClean="0">
              <a:solidFill>
                <a:schemeClr val="tx1"/>
              </a:solidFill>
            </a:rPr>
            <a:t>Sociedade disciplinar</a:t>
          </a:r>
          <a:endParaRPr lang="pt-BR" sz="2200" b="1" dirty="0">
            <a:solidFill>
              <a:schemeClr val="tx1"/>
            </a:solidFill>
          </a:endParaRPr>
        </a:p>
      </dgm:t>
    </dgm:pt>
    <dgm:pt modelId="{E8E4C96E-5E50-4B4D-B61F-D0D321043D7D}" type="parTrans" cxnId="{286BE683-8DF7-46D9-9FD0-920D4A6483D7}">
      <dgm:prSet/>
      <dgm:spPr/>
      <dgm:t>
        <a:bodyPr/>
        <a:lstStyle/>
        <a:p>
          <a:endParaRPr lang="pt-BR"/>
        </a:p>
      </dgm:t>
    </dgm:pt>
    <dgm:pt modelId="{63C7DCB7-BCA4-4EE8-ADD0-FDD7501B87D4}" type="sibTrans" cxnId="{286BE683-8DF7-46D9-9FD0-920D4A6483D7}">
      <dgm:prSet/>
      <dgm:spPr/>
      <dgm:t>
        <a:bodyPr/>
        <a:lstStyle/>
        <a:p>
          <a:endParaRPr lang="pt-BR"/>
        </a:p>
      </dgm:t>
    </dgm:pt>
    <dgm:pt modelId="{F3114129-A897-48B3-AE76-915F8932C18B}">
      <dgm:prSet phldrT="[Texto]" custT="1"/>
      <dgm:spPr/>
      <dgm:t>
        <a:bodyPr/>
        <a:lstStyle/>
        <a:p>
          <a:r>
            <a:rPr lang="pt-BR" sz="1800" b="1" dirty="0" smtClean="0">
              <a:solidFill>
                <a:schemeClr val="bg1"/>
              </a:solidFill>
            </a:rPr>
            <a:t>Utilidade e docilidade dos corpos</a:t>
          </a:r>
          <a:endParaRPr lang="pt-BR" sz="1800" b="1" dirty="0">
            <a:solidFill>
              <a:schemeClr val="bg1"/>
            </a:solidFill>
          </a:endParaRPr>
        </a:p>
      </dgm:t>
    </dgm:pt>
    <dgm:pt modelId="{24AC4563-C120-4EE9-BCE1-C945D9448242}" type="parTrans" cxnId="{3A799D7C-6B60-46BB-AAA4-FB18820ABF92}">
      <dgm:prSet/>
      <dgm:spPr/>
      <dgm:t>
        <a:bodyPr/>
        <a:lstStyle/>
        <a:p>
          <a:endParaRPr lang="pt-BR"/>
        </a:p>
      </dgm:t>
    </dgm:pt>
    <dgm:pt modelId="{9C19EE76-FEE8-47F7-B3E8-D42F3EB8CCD8}" type="sibTrans" cxnId="{3A799D7C-6B60-46BB-AAA4-FB18820ABF92}">
      <dgm:prSet/>
      <dgm:spPr/>
      <dgm:t>
        <a:bodyPr/>
        <a:lstStyle/>
        <a:p>
          <a:endParaRPr lang="pt-BR"/>
        </a:p>
      </dgm:t>
    </dgm:pt>
    <dgm:pt modelId="{8D3ECF6D-90DB-4B25-B8C8-FEB367B78B92}">
      <dgm:prSet phldrT="[Texto]" custT="1"/>
      <dgm:spPr/>
      <dgm:t>
        <a:bodyPr/>
        <a:lstStyle/>
        <a:p>
          <a:r>
            <a:rPr lang="pt-BR" sz="1800" b="1" dirty="0" smtClean="0"/>
            <a:t>Centralidade do poder</a:t>
          </a:r>
          <a:endParaRPr lang="pt-BR" sz="1800" b="1" dirty="0"/>
        </a:p>
      </dgm:t>
    </dgm:pt>
    <dgm:pt modelId="{EC713FC1-7D6B-4CA8-AE63-AFBA730F5CF9}" type="parTrans" cxnId="{EFAE2354-E12F-47BE-9DDA-AC6BD9BCDBCA}">
      <dgm:prSet/>
      <dgm:spPr/>
      <dgm:t>
        <a:bodyPr/>
        <a:lstStyle/>
        <a:p>
          <a:endParaRPr lang="pt-BR"/>
        </a:p>
      </dgm:t>
    </dgm:pt>
    <dgm:pt modelId="{EAAFF776-A29B-46A9-AB25-16D4C0582B78}" type="sibTrans" cxnId="{EFAE2354-E12F-47BE-9DDA-AC6BD9BCDBCA}">
      <dgm:prSet/>
      <dgm:spPr/>
      <dgm:t>
        <a:bodyPr/>
        <a:lstStyle/>
        <a:p>
          <a:endParaRPr lang="pt-BR"/>
        </a:p>
      </dgm:t>
    </dgm:pt>
    <dgm:pt modelId="{83D104BC-CE3B-47FC-880C-9D5C4B3E03CB}">
      <dgm:prSet phldrT="[Texto]" custT="1"/>
      <dgm:spPr/>
      <dgm:t>
        <a:bodyPr/>
        <a:lstStyle/>
        <a:p>
          <a:r>
            <a:rPr lang="pt-BR" sz="2200" b="1" dirty="0" smtClean="0"/>
            <a:t>Sociedade controle</a:t>
          </a:r>
          <a:endParaRPr lang="pt-BR" sz="2200" b="1" dirty="0"/>
        </a:p>
      </dgm:t>
    </dgm:pt>
    <dgm:pt modelId="{07E1F99D-8D63-4FCF-97E9-5B9AAF33F322}" type="parTrans" cxnId="{968487DC-1478-410D-BD31-ABBEC4B6B655}">
      <dgm:prSet/>
      <dgm:spPr/>
      <dgm:t>
        <a:bodyPr/>
        <a:lstStyle/>
        <a:p>
          <a:endParaRPr lang="pt-BR"/>
        </a:p>
      </dgm:t>
    </dgm:pt>
    <dgm:pt modelId="{9A355420-5620-4371-BF24-A9151371EB47}" type="sibTrans" cxnId="{968487DC-1478-410D-BD31-ABBEC4B6B655}">
      <dgm:prSet/>
      <dgm:spPr/>
      <dgm:t>
        <a:bodyPr/>
        <a:lstStyle/>
        <a:p>
          <a:endParaRPr lang="pt-BR"/>
        </a:p>
      </dgm:t>
    </dgm:pt>
    <dgm:pt modelId="{5557F275-F443-471A-89E2-96478F43464D}">
      <dgm:prSet phldrT="[Texto]" custT="1"/>
      <dgm:spPr/>
      <dgm:t>
        <a:bodyPr/>
        <a:lstStyle/>
        <a:p>
          <a:r>
            <a:rPr lang="pt-BR" sz="1800" b="1" dirty="0" smtClean="0"/>
            <a:t>Manifestações culturais, para um corpo  útil e participativo</a:t>
          </a:r>
          <a:endParaRPr lang="pt-BR" sz="1800" b="1" dirty="0"/>
        </a:p>
      </dgm:t>
    </dgm:pt>
    <dgm:pt modelId="{687028A9-CD5F-4700-9F1F-00FB4CFA2515}" type="parTrans" cxnId="{62802EBA-8978-4E4B-AC1B-A9490EDBD87D}">
      <dgm:prSet/>
      <dgm:spPr/>
      <dgm:t>
        <a:bodyPr/>
        <a:lstStyle/>
        <a:p>
          <a:endParaRPr lang="pt-BR"/>
        </a:p>
      </dgm:t>
    </dgm:pt>
    <dgm:pt modelId="{5282DAE9-0C9C-4152-9400-FCAE315B7DDB}" type="sibTrans" cxnId="{62802EBA-8978-4E4B-AC1B-A9490EDBD87D}">
      <dgm:prSet/>
      <dgm:spPr/>
      <dgm:t>
        <a:bodyPr/>
        <a:lstStyle/>
        <a:p>
          <a:endParaRPr lang="pt-BR"/>
        </a:p>
      </dgm:t>
    </dgm:pt>
    <dgm:pt modelId="{2733D06A-FE8F-4F24-8A6B-7AEABB602064}">
      <dgm:prSet phldrT="[Texto]" custT="1"/>
      <dgm:spPr/>
      <dgm:t>
        <a:bodyPr/>
        <a:lstStyle/>
        <a:p>
          <a:r>
            <a:rPr lang="pt-BR" sz="1800" b="1" dirty="0" smtClean="0">
              <a:solidFill>
                <a:schemeClr val="bg1"/>
              </a:solidFill>
            </a:rPr>
            <a:t>Premissas de prevenção e periculosidade</a:t>
          </a:r>
          <a:endParaRPr lang="pt-BR" sz="1800" b="1" dirty="0">
            <a:solidFill>
              <a:schemeClr val="bg1"/>
            </a:solidFill>
          </a:endParaRPr>
        </a:p>
      </dgm:t>
    </dgm:pt>
    <dgm:pt modelId="{C60E3CF7-1557-442A-94D8-A35B63473C69}" type="parTrans" cxnId="{D3D515DE-76AE-45AA-8042-13704251AD29}">
      <dgm:prSet/>
      <dgm:spPr/>
      <dgm:t>
        <a:bodyPr/>
        <a:lstStyle/>
        <a:p>
          <a:endParaRPr lang="pt-BR"/>
        </a:p>
      </dgm:t>
    </dgm:pt>
    <dgm:pt modelId="{E917317E-341B-4E6D-BBCE-20E3FEF2AC5D}" type="sibTrans" cxnId="{D3D515DE-76AE-45AA-8042-13704251AD29}">
      <dgm:prSet/>
      <dgm:spPr/>
      <dgm:t>
        <a:bodyPr/>
        <a:lstStyle/>
        <a:p>
          <a:endParaRPr lang="pt-BR"/>
        </a:p>
      </dgm:t>
    </dgm:pt>
    <dgm:pt modelId="{267128FC-09A3-4756-960F-EF037AFB9EFD}">
      <dgm:prSet phldrT="[Texto]" custT="1"/>
      <dgm:spPr/>
      <dgm:t>
        <a:bodyPr/>
        <a:lstStyle/>
        <a:p>
          <a:r>
            <a:rPr lang="pt-BR" sz="1800" b="1" dirty="0" smtClean="0">
              <a:solidFill>
                <a:schemeClr val="bg1"/>
              </a:solidFill>
            </a:rPr>
            <a:t>Não estamos a frente de um corpo são</a:t>
          </a:r>
          <a:endParaRPr lang="pt-BR" sz="1800" b="1" dirty="0">
            <a:solidFill>
              <a:schemeClr val="bg1"/>
            </a:solidFill>
          </a:endParaRPr>
        </a:p>
      </dgm:t>
    </dgm:pt>
    <dgm:pt modelId="{9E408EDC-BE97-4489-9A41-6A6CA022DCFE}" type="parTrans" cxnId="{C6F29C34-EB8B-41EB-8F85-ED60CBA5A466}">
      <dgm:prSet/>
      <dgm:spPr/>
      <dgm:t>
        <a:bodyPr/>
        <a:lstStyle/>
        <a:p>
          <a:endParaRPr lang="pt-BR"/>
        </a:p>
      </dgm:t>
    </dgm:pt>
    <dgm:pt modelId="{3049277F-CDE1-4CE0-A59B-9E2770A14E58}" type="sibTrans" cxnId="{C6F29C34-EB8B-41EB-8F85-ED60CBA5A466}">
      <dgm:prSet/>
      <dgm:spPr/>
      <dgm:t>
        <a:bodyPr/>
        <a:lstStyle/>
        <a:p>
          <a:endParaRPr lang="pt-BR"/>
        </a:p>
      </dgm:t>
    </dgm:pt>
    <dgm:pt modelId="{83BFC362-67F7-419D-B506-18BD2199B948}" type="pres">
      <dgm:prSet presAssocID="{7E039793-959F-4EED-BA71-3EC0EB1A3CB1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42ED8150-CB80-45EC-9D39-A5DB6453B12B}" type="pres">
      <dgm:prSet presAssocID="{7E039793-959F-4EED-BA71-3EC0EB1A3CB1}" presName="dummyMaxCanvas" presStyleCnt="0"/>
      <dgm:spPr/>
    </dgm:pt>
    <dgm:pt modelId="{C3AE1F23-D615-49F5-A3B5-1EBF7735FCE5}" type="pres">
      <dgm:prSet presAssocID="{7E039793-959F-4EED-BA71-3EC0EB1A3CB1}" presName="parentComposite" presStyleCnt="0"/>
      <dgm:spPr/>
    </dgm:pt>
    <dgm:pt modelId="{17CDC1A6-B44E-40E9-856A-DBD427432899}" type="pres">
      <dgm:prSet presAssocID="{7E039793-959F-4EED-BA71-3EC0EB1A3CB1}" presName="parent1" presStyleLbl="alignAccFollowNode1" presStyleIdx="0" presStyleCnt="4">
        <dgm:presLayoutVars>
          <dgm:chMax val="4"/>
        </dgm:presLayoutVars>
      </dgm:prSet>
      <dgm:spPr/>
      <dgm:t>
        <a:bodyPr/>
        <a:lstStyle/>
        <a:p>
          <a:endParaRPr lang="pt-BR"/>
        </a:p>
      </dgm:t>
    </dgm:pt>
    <dgm:pt modelId="{3374DCB4-439D-4E72-93CC-4EFD9C33973A}" type="pres">
      <dgm:prSet presAssocID="{7E039793-959F-4EED-BA71-3EC0EB1A3CB1}" presName="parent2" presStyleLbl="alignAccFollowNode1" presStyleIdx="1" presStyleCnt="4" custScaleY="58869" custLinFactNeighborX="-1852" custLinFactNeighborY="-20565">
        <dgm:presLayoutVars>
          <dgm:chMax val="4"/>
        </dgm:presLayoutVars>
      </dgm:prSet>
      <dgm:spPr/>
      <dgm:t>
        <a:bodyPr/>
        <a:lstStyle/>
        <a:p>
          <a:endParaRPr lang="pt-BR"/>
        </a:p>
      </dgm:t>
    </dgm:pt>
    <dgm:pt modelId="{B4064CCA-4407-40CE-9051-4A191926DF15}" type="pres">
      <dgm:prSet presAssocID="{7E039793-959F-4EED-BA71-3EC0EB1A3CB1}" presName="childrenComposite" presStyleCnt="0"/>
      <dgm:spPr/>
    </dgm:pt>
    <dgm:pt modelId="{0088A1B9-F07B-4092-80CD-6204F09AECF8}" type="pres">
      <dgm:prSet presAssocID="{7E039793-959F-4EED-BA71-3EC0EB1A3CB1}" presName="dummyMaxCanvas_ChildArea" presStyleCnt="0"/>
      <dgm:spPr/>
    </dgm:pt>
    <dgm:pt modelId="{A1A71956-7E4A-451F-B277-016ED81EF415}" type="pres">
      <dgm:prSet presAssocID="{7E039793-959F-4EED-BA71-3EC0EB1A3CB1}" presName="fulcrum" presStyleLbl="alignAccFollowNode1" presStyleIdx="2" presStyleCnt="4"/>
      <dgm:spPr/>
    </dgm:pt>
    <dgm:pt modelId="{6C4BC754-E09D-479E-960F-C097740AB3D0}" type="pres">
      <dgm:prSet presAssocID="{7E039793-959F-4EED-BA71-3EC0EB1A3CB1}" presName="balance_23" presStyleLbl="alignAccFollowNode1" presStyleIdx="3" presStyleCnt="4">
        <dgm:presLayoutVars>
          <dgm:bulletEnabled val="1"/>
        </dgm:presLayoutVars>
      </dgm:prSet>
      <dgm:spPr/>
    </dgm:pt>
    <dgm:pt modelId="{BEF2905A-46F5-4691-A14B-BC200724357C}" type="pres">
      <dgm:prSet presAssocID="{7E039793-959F-4EED-BA71-3EC0EB1A3CB1}" presName="right_23_1" presStyleLbl="node1" presStyleIdx="0" presStyleCnt="5" custScaleY="141654" custLinFactNeighborX="-2188" custLinFactNeighborY="-816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0B5B429-C7FA-4E5D-B975-3B1FA0BA5930}" type="pres">
      <dgm:prSet presAssocID="{7E039793-959F-4EED-BA71-3EC0EB1A3CB1}" presName="right_23_2" presStyleLbl="node1" presStyleIdx="1" presStyleCnt="5" custScaleY="125415" custLinFactNeighborX="1530" custLinFactNeighborY="-340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88D09A2-47CA-4869-B0F7-7F56325D7C94}" type="pres">
      <dgm:prSet presAssocID="{7E039793-959F-4EED-BA71-3EC0EB1A3CB1}" presName="right_23_3" presStyleLbl="node1" presStyleIdx="2" presStyleCnt="5" custScaleX="99043" custScaleY="126358" custLinFactNeighborX="3756" custLinFactNeighborY="-4584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5CC8CE5-B287-45E7-9D60-ACD14207F00A}" type="pres">
      <dgm:prSet presAssocID="{7E039793-959F-4EED-BA71-3EC0EB1A3CB1}" presName="left_23_1" presStyleLbl="node1" presStyleIdx="3" presStyleCnt="5" custScaleY="13815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C308E43-69F5-4686-8549-E86530334873}" type="pres">
      <dgm:prSet presAssocID="{7E039793-959F-4EED-BA71-3EC0EB1A3CB1}" presName="left_23_2" presStyleLbl="node1" presStyleIdx="4" presStyleCnt="5" custLinFactNeighborX="-811" custLinFactNeighborY="-2777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A799D7C-6B60-46BB-AAA4-FB18820ABF92}" srcId="{14C6EEAF-8432-4A1A-93E7-26351382110E}" destId="{F3114129-A897-48B3-AE76-915F8932C18B}" srcOrd="0" destOrd="0" parTransId="{24AC4563-C120-4EE9-BCE1-C945D9448242}" sibTransId="{9C19EE76-FEE8-47F7-B3E8-D42F3EB8CCD8}"/>
    <dgm:cxn modelId="{EFAE2354-E12F-47BE-9DDA-AC6BD9BCDBCA}" srcId="{14C6EEAF-8432-4A1A-93E7-26351382110E}" destId="{8D3ECF6D-90DB-4B25-B8C8-FEB367B78B92}" srcOrd="1" destOrd="0" parTransId="{EC713FC1-7D6B-4CA8-AE63-AFBA730F5CF9}" sibTransId="{EAAFF776-A29B-46A9-AB25-16D4C0582B78}"/>
    <dgm:cxn modelId="{D33C15D0-87BE-49F4-8AC7-366E968252C7}" type="presOf" srcId="{7E039793-959F-4EED-BA71-3EC0EB1A3CB1}" destId="{83BFC362-67F7-419D-B506-18BD2199B948}" srcOrd="0" destOrd="0" presId="urn:microsoft.com/office/officeart/2005/8/layout/balance1"/>
    <dgm:cxn modelId="{BD551797-B3C9-4301-8DA8-049236A44DBE}" type="presOf" srcId="{14C6EEAF-8432-4A1A-93E7-26351382110E}" destId="{17CDC1A6-B44E-40E9-856A-DBD427432899}" srcOrd="0" destOrd="0" presId="urn:microsoft.com/office/officeart/2005/8/layout/balance1"/>
    <dgm:cxn modelId="{968487DC-1478-410D-BD31-ABBEC4B6B655}" srcId="{7E039793-959F-4EED-BA71-3EC0EB1A3CB1}" destId="{83D104BC-CE3B-47FC-880C-9D5C4B3E03CB}" srcOrd="1" destOrd="0" parTransId="{07E1F99D-8D63-4FCF-97E9-5B9AAF33F322}" sibTransId="{9A355420-5620-4371-BF24-A9151371EB47}"/>
    <dgm:cxn modelId="{E9B7D3E9-A57A-458E-82A4-B55A48B44441}" type="presOf" srcId="{83D104BC-CE3B-47FC-880C-9D5C4B3E03CB}" destId="{3374DCB4-439D-4E72-93CC-4EFD9C33973A}" srcOrd="0" destOrd="0" presId="urn:microsoft.com/office/officeart/2005/8/layout/balance1"/>
    <dgm:cxn modelId="{860CE09B-46D5-4554-AF67-A8B06369EDBF}" type="presOf" srcId="{2733D06A-FE8F-4F24-8A6B-7AEABB602064}" destId="{C0B5B429-C7FA-4E5D-B975-3B1FA0BA5930}" srcOrd="0" destOrd="0" presId="urn:microsoft.com/office/officeart/2005/8/layout/balance1"/>
    <dgm:cxn modelId="{12895A0C-725F-44C0-B4CC-F957161A0D4D}" type="presOf" srcId="{8D3ECF6D-90DB-4B25-B8C8-FEB367B78B92}" destId="{1C308E43-69F5-4686-8549-E86530334873}" srcOrd="0" destOrd="0" presId="urn:microsoft.com/office/officeart/2005/8/layout/balance1"/>
    <dgm:cxn modelId="{D6F56DF1-F59B-478B-86D7-48F1F7166FCF}" type="presOf" srcId="{267128FC-09A3-4756-960F-EF037AFB9EFD}" destId="{F88D09A2-47CA-4869-B0F7-7F56325D7C94}" srcOrd="0" destOrd="0" presId="urn:microsoft.com/office/officeart/2005/8/layout/balance1"/>
    <dgm:cxn modelId="{C6F29C34-EB8B-41EB-8F85-ED60CBA5A466}" srcId="{83D104BC-CE3B-47FC-880C-9D5C4B3E03CB}" destId="{267128FC-09A3-4756-960F-EF037AFB9EFD}" srcOrd="2" destOrd="0" parTransId="{9E408EDC-BE97-4489-9A41-6A6CA022DCFE}" sibTransId="{3049277F-CDE1-4CE0-A59B-9E2770A14E58}"/>
    <dgm:cxn modelId="{30FDAE35-A6ED-498D-B567-44BC9F34AD1E}" type="presOf" srcId="{5557F275-F443-471A-89E2-96478F43464D}" destId="{BEF2905A-46F5-4691-A14B-BC200724357C}" srcOrd="0" destOrd="0" presId="urn:microsoft.com/office/officeart/2005/8/layout/balance1"/>
    <dgm:cxn modelId="{D3D515DE-76AE-45AA-8042-13704251AD29}" srcId="{83D104BC-CE3B-47FC-880C-9D5C4B3E03CB}" destId="{2733D06A-FE8F-4F24-8A6B-7AEABB602064}" srcOrd="1" destOrd="0" parTransId="{C60E3CF7-1557-442A-94D8-A35B63473C69}" sibTransId="{E917317E-341B-4E6D-BBCE-20E3FEF2AC5D}"/>
    <dgm:cxn modelId="{62802EBA-8978-4E4B-AC1B-A9490EDBD87D}" srcId="{83D104BC-CE3B-47FC-880C-9D5C4B3E03CB}" destId="{5557F275-F443-471A-89E2-96478F43464D}" srcOrd="0" destOrd="0" parTransId="{687028A9-CD5F-4700-9F1F-00FB4CFA2515}" sibTransId="{5282DAE9-0C9C-4152-9400-FCAE315B7DDB}"/>
    <dgm:cxn modelId="{286BE683-8DF7-46D9-9FD0-920D4A6483D7}" srcId="{7E039793-959F-4EED-BA71-3EC0EB1A3CB1}" destId="{14C6EEAF-8432-4A1A-93E7-26351382110E}" srcOrd="0" destOrd="0" parTransId="{E8E4C96E-5E50-4B4D-B61F-D0D321043D7D}" sibTransId="{63C7DCB7-BCA4-4EE8-ADD0-FDD7501B87D4}"/>
    <dgm:cxn modelId="{CCB96DA2-C1F0-4E35-B84D-AD772CF3C89D}" type="presOf" srcId="{F3114129-A897-48B3-AE76-915F8932C18B}" destId="{25CC8CE5-B287-45E7-9D60-ACD14207F00A}" srcOrd="0" destOrd="0" presId="urn:microsoft.com/office/officeart/2005/8/layout/balance1"/>
    <dgm:cxn modelId="{787862BB-0DFB-487A-B59E-7FB5B7B504A5}" type="presParOf" srcId="{83BFC362-67F7-419D-B506-18BD2199B948}" destId="{42ED8150-CB80-45EC-9D39-A5DB6453B12B}" srcOrd="0" destOrd="0" presId="urn:microsoft.com/office/officeart/2005/8/layout/balance1"/>
    <dgm:cxn modelId="{BF65369B-9670-4DEB-88A3-3A597AF9A70C}" type="presParOf" srcId="{83BFC362-67F7-419D-B506-18BD2199B948}" destId="{C3AE1F23-D615-49F5-A3B5-1EBF7735FCE5}" srcOrd="1" destOrd="0" presId="urn:microsoft.com/office/officeart/2005/8/layout/balance1"/>
    <dgm:cxn modelId="{E1453298-876C-4368-A69D-C1B4837E69B2}" type="presParOf" srcId="{C3AE1F23-D615-49F5-A3B5-1EBF7735FCE5}" destId="{17CDC1A6-B44E-40E9-856A-DBD427432899}" srcOrd="0" destOrd="0" presId="urn:microsoft.com/office/officeart/2005/8/layout/balance1"/>
    <dgm:cxn modelId="{4AE721AF-4970-4766-A2E2-E5C5E8F25CB9}" type="presParOf" srcId="{C3AE1F23-D615-49F5-A3B5-1EBF7735FCE5}" destId="{3374DCB4-439D-4E72-93CC-4EFD9C33973A}" srcOrd="1" destOrd="0" presId="urn:microsoft.com/office/officeart/2005/8/layout/balance1"/>
    <dgm:cxn modelId="{90D1917F-49EB-4E28-B085-E6154CBED551}" type="presParOf" srcId="{83BFC362-67F7-419D-B506-18BD2199B948}" destId="{B4064CCA-4407-40CE-9051-4A191926DF15}" srcOrd="2" destOrd="0" presId="urn:microsoft.com/office/officeart/2005/8/layout/balance1"/>
    <dgm:cxn modelId="{12708742-FC4C-4F1D-8789-0063E3087DF4}" type="presParOf" srcId="{B4064CCA-4407-40CE-9051-4A191926DF15}" destId="{0088A1B9-F07B-4092-80CD-6204F09AECF8}" srcOrd="0" destOrd="0" presId="urn:microsoft.com/office/officeart/2005/8/layout/balance1"/>
    <dgm:cxn modelId="{85F30BAB-9A43-4C3B-A9D9-2803FEACE9F0}" type="presParOf" srcId="{B4064CCA-4407-40CE-9051-4A191926DF15}" destId="{A1A71956-7E4A-451F-B277-016ED81EF415}" srcOrd="1" destOrd="0" presId="urn:microsoft.com/office/officeart/2005/8/layout/balance1"/>
    <dgm:cxn modelId="{E872CDD7-E86C-40D3-9C32-4B60A41FB521}" type="presParOf" srcId="{B4064CCA-4407-40CE-9051-4A191926DF15}" destId="{6C4BC754-E09D-479E-960F-C097740AB3D0}" srcOrd="2" destOrd="0" presId="urn:microsoft.com/office/officeart/2005/8/layout/balance1"/>
    <dgm:cxn modelId="{14C491CA-EA7C-45E5-AB41-F5BC50A3140F}" type="presParOf" srcId="{B4064CCA-4407-40CE-9051-4A191926DF15}" destId="{BEF2905A-46F5-4691-A14B-BC200724357C}" srcOrd="3" destOrd="0" presId="urn:microsoft.com/office/officeart/2005/8/layout/balance1"/>
    <dgm:cxn modelId="{8B1B5833-07B7-46C9-8ACC-B469819984F3}" type="presParOf" srcId="{B4064CCA-4407-40CE-9051-4A191926DF15}" destId="{C0B5B429-C7FA-4E5D-B975-3B1FA0BA5930}" srcOrd="4" destOrd="0" presId="urn:microsoft.com/office/officeart/2005/8/layout/balance1"/>
    <dgm:cxn modelId="{4E64B817-4E4C-4535-BA07-B6958A55F607}" type="presParOf" srcId="{B4064CCA-4407-40CE-9051-4A191926DF15}" destId="{F88D09A2-47CA-4869-B0F7-7F56325D7C94}" srcOrd="5" destOrd="0" presId="urn:microsoft.com/office/officeart/2005/8/layout/balance1"/>
    <dgm:cxn modelId="{E65128F5-065E-4B19-B5CD-D866B8A6D23D}" type="presParOf" srcId="{B4064CCA-4407-40CE-9051-4A191926DF15}" destId="{25CC8CE5-B287-45E7-9D60-ACD14207F00A}" srcOrd="6" destOrd="0" presId="urn:microsoft.com/office/officeart/2005/8/layout/balance1"/>
    <dgm:cxn modelId="{6B1BFE87-3B15-4A88-B651-47D6551DBB0E}" type="presParOf" srcId="{B4064CCA-4407-40CE-9051-4A191926DF15}" destId="{1C308E43-69F5-4686-8549-E86530334873}" srcOrd="7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CDC1A6-B44E-40E9-856A-DBD427432899}">
      <dsp:nvSpPr>
        <dsp:cNvPr id="0" name=""/>
        <dsp:cNvSpPr/>
      </dsp:nvSpPr>
      <dsp:spPr>
        <a:xfrm>
          <a:off x="1801640" y="0"/>
          <a:ext cx="1736832" cy="96490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smtClean="0">
              <a:solidFill>
                <a:schemeClr val="tx1"/>
              </a:solidFill>
            </a:rPr>
            <a:t>Sociedade disciplinar</a:t>
          </a:r>
          <a:endParaRPr lang="pt-BR" sz="2200" b="1" kern="1200" dirty="0">
            <a:solidFill>
              <a:schemeClr val="tx1"/>
            </a:solidFill>
          </a:endParaRPr>
        </a:p>
      </dsp:txBody>
      <dsp:txXfrm>
        <a:off x="1829901" y="28261"/>
        <a:ext cx="1680310" cy="908385"/>
      </dsp:txXfrm>
    </dsp:sp>
    <dsp:sp modelId="{3374DCB4-439D-4E72-93CC-4EFD9C33973A}">
      <dsp:nvSpPr>
        <dsp:cNvPr id="0" name=""/>
        <dsp:cNvSpPr/>
      </dsp:nvSpPr>
      <dsp:spPr>
        <a:xfrm>
          <a:off x="4278232" y="4"/>
          <a:ext cx="1736832" cy="568031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smtClean="0"/>
            <a:t>Sociedade controle</a:t>
          </a:r>
          <a:endParaRPr lang="pt-BR" sz="2200" b="1" kern="1200" dirty="0"/>
        </a:p>
      </dsp:txBody>
      <dsp:txXfrm>
        <a:off x="4294869" y="16641"/>
        <a:ext cx="1703558" cy="534757"/>
      </dsp:txXfrm>
    </dsp:sp>
    <dsp:sp modelId="{A1A71956-7E4A-451F-B277-016ED81EF415}">
      <dsp:nvSpPr>
        <dsp:cNvPr id="0" name=""/>
        <dsp:cNvSpPr/>
      </dsp:nvSpPr>
      <dsp:spPr>
        <a:xfrm>
          <a:off x="3562595" y="4100855"/>
          <a:ext cx="723680" cy="723680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4BC754-E09D-479E-960F-C097740AB3D0}">
      <dsp:nvSpPr>
        <dsp:cNvPr id="0" name=""/>
        <dsp:cNvSpPr/>
      </dsp:nvSpPr>
      <dsp:spPr>
        <a:xfrm rot="240000">
          <a:off x="1752731" y="3790750"/>
          <a:ext cx="4343408" cy="3037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F2905A-46F5-4691-A14B-BC200724357C}">
      <dsp:nvSpPr>
        <dsp:cNvPr id="0" name=""/>
        <dsp:cNvSpPr/>
      </dsp:nvSpPr>
      <dsp:spPr>
        <a:xfrm rot="240000">
          <a:off x="4335103" y="2761442"/>
          <a:ext cx="1705799" cy="11960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Manifestações culturais, para um corpo  útil e participativo</a:t>
          </a:r>
          <a:endParaRPr lang="pt-BR" sz="1800" b="1" kern="1200" dirty="0"/>
        </a:p>
      </dsp:txBody>
      <dsp:txXfrm>
        <a:off x="4393491" y="2819830"/>
        <a:ext cx="1589023" cy="1079303"/>
      </dsp:txXfrm>
    </dsp:sp>
    <dsp:sp modelId="{C0B5B429-C7FA-4E5D-B975-3B1FA0BA5930}">
      <dsp:nvSpPr>
        <dsp:cNvPr id="0" name=""/>
        <dsp:cNvSpPr/>
      </dsp:nvSpPr>
      <dsp:spPr>
        <a:xfrm rot="240000">
          <a:off x="4458893" y="1728637"/>
          <a:ext cx="1716395" cy="10445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chemeClr val="bg1"/>
              </a:solidFill>
            </a:rPr>
            <a:t>Premissas de prevenção e periculosidade</a:t>
          </a:r>
          <a:endParaRPr lang="pt-BR" sz="1800" b="1" kern="1200" dirty="0">
            <a:solidFill>
              <a:schemeClr val="bg1"/>
            </a:solidFill>
          </a:endParaRPr>
        </a:p>
      </dsp:txBody>
      <dsp:txXfrm>
        <a:off x="4509884" y="1779628"/>
        <a:ext cx="1614413" cy="942565"/>
      </dsp:txXfrm>
    </dsp:sp>
    <dsp:sp modelId="{F88D09A2-47CA-4869-B0F7-7F56325D7C94}">
      <dsp:nvSpPr>
        <dsp:cNvPr id="0" name=""/>
        <dsp:cNvSpPr/>
      </dsp:nvSpPr>
      <dsp:spPr>
        <a:xfrm rot="240000">
          <a:off x="4570260" y="765555"/>
          <a:ext cx="1698571" cy="1054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chemeClr val="bg1"/>
              </a:solidFill>
            </a:rPr>
            <a:t>Não estamos a frente de um corpo são</a:t>
          </a:r>
          <a:endParaRPr lang="pt-BR" sz="1800" b="1" kern="1200" dirty="0">
            <a:solidFill>
              <a:schemeClr val="bg1"/>
            </a:solidFill>
          </a:endParaRPr>
        </a:p>
      </dsp:txBody>
      <dsp:txXfrm>
        <a:off x="4621739" y="817034"/>
        <a:ext cx="1595613" cy="951592"/>
      </dsp:txXfrm>
    </dsp:sp>
    <dsp:sp modelId="{25CC8CE5-B287-45E7-9D60-ACD14207F00A}">
      <dsp:nvSpPr>
        <dsp:cNvPr id="0" name=""/>
        <dsp:cNvSpPr/>
      </dsp:nvSpPr>
      <dsp:spPr>
        <a:xfrm rot="240000">
          <a:off x="1888383" y="2679676"/>
          <a:ext cx="1708083" cy="11634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chemeClr val="bg1"/>
              </a:solidFill>
            </a:rPr>
            <a:t>Utilidade e docilidade dos corpos</a:t>
          </a:r>
          <a:endParaRPr lang="pt-BR" sz="1800" b="1" kern="1200" dirty="0">
            <a:solidFill>
              <a:schemeClr val="bg1"/>
            </a:solidFill>
          </a:endParaRPr>
        </a:p>
      </dsp:txBody>
      <dsp:txXfrm>
        <a:off x="1945176" y="2736469"/>
        <a:ext cx="1594497" cy="1049833"/>
      </dsp:txXfrm>
    </dsp:sp>
    <dsp:sp modelId="{1C308E43-69F5-4686-8549-E86530334873}">
      <dsp:nvSpPr>
        <dsp:cNvPr id="0" name=""/>
        <dsp:cNvSpPr/>
      </dsp:nvSpPr>
      <dsp:spPr>
        <a:xfrm rot="240000">
          <a:off x="1924177" y="1731963"/>
          <a:ext cx="1732979" cy="8073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Centralidade do poder</a:t>
          </a:r>
          <a:endParaRPr lang="pt-BR" sz="1800" b="1" kern="1200" dirty="0"/>
        </a:p>
      </dsp:txBody>
      <dsp:txXfrm>
        <a:off x="1963591" y="1771377"/>
        <a:ext cx="1654151" cy="7285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6CAD44-682B-4734-BE30-2EF28BB0FBF3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DBD239-8A47-417E-8997-6E4A16C81DC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7247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Distrito Federal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BD239-8A47-417E-8997-6E4A16C81DC7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37368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Desafios</a:t>
            </a:r>
            <a:r>
              <a:rPr lang="pt-BR" baseline="0" dirty="0" smtClean="0"/>
              <a:t> dos profissionais em </a:t>
            </a:r>
            <a:r>
              <a:rPr lang="pt-BR" baseline="0" dirty="0" err="1" smtClean="0"/>
              <a:t>uberlandia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BD239-8A47-417E-8997-6E4A16C81DC7}" type="slidenum">
              <a:rPr lang="pt-BR" smtClean="0"/>
              <a:t>34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5527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Desafios</a:t>
            </a:r>
            <a:r>
              <a:rPr lang="pt-BR" baseline="0" dirty="0" smtClean="0"/>
              <a:t> dos profissionais em </a:t>
            </a:r>
            <a:r>
              <a:rPr lang="pt-BR" baseline="0" smtClean="0"/>
              <a:t>uberlandia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BD239-8A47-417E-8997-6E4A16C81DC7}" type="slidenum">
              <a:rPr lang="pt-BR" smtClean="0"/>
              <a:t>35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5527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São Paulo – 50 </a:t>
            </a:r>
            <a:r>
              <a:rPr lang="pt-BR" baseline="0" dirty="0" smtClean="0"/>
              <a:t> organizações contábeis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BD239-8A47-417E-8997-6E4A16C81DC7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3971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Santa Catarina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BD239-8A47-417E-8997-6E4A16C81DC7}" type="slidenum">
              <a:rPr lang="pt-BR" smtClean="0"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8400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Rio Grande do norte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BD239-8A47-417E-8997-6E4A16C81DC7}" type="slidenum">
              <a:rPr lang="pt-BR" smtClean="0"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5527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Desafios</a:t>
            </a:r>
            <a:r>
              <a:rPr lang="pt-BR" baseline="0" dirty="0" smtClean="0"/>
              <a:t> dos profissionais em </a:t>
            </a:r>
            <a:r>
              <a:rPr lang="pt-BR" baseline="0" dirty="0" err="1" smtClean="0"/>
              <a:t>uberlandia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BD239-8A47-417E-8997-6E4A16C81DC7}" type="slidenum">
              <a:rPr lang="pt-BR" smtClean="0"/>
              <a:t>29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5527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Desafios</a:t>
            </a:r>
            <a:r>
              <a:rPr lang="pt-BR" baseline="0" dirty="0" smtClean="0"/>
              <a:t> dos profissionais em </a:t>
            </a:r>
            <a:r>
              <a:rPr lang="pt-BR" baseline="0" smtClean="0"/>
              <a:t>uberlandia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BD239-8A47-417E-8997-6E4A16C81DC7}" type="slidenum">
              <a:rPr lang="pt-BR" smtClean="0"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5527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Desafios</a:t>
            </a:r>
            <a:r>
              <a:rPr lang="pt-BR" baseline="0" dirty="0" smtClean="0"/>
              <a:t> dos profissionais em </a:t>
            </a:r>
            <a:r>
              <a:rPr lang="pt-BR" baseline="0" dirty="0" err="1" smtClean="0"/>
              <a:t>uberlandia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BD239-8A47-417E-8997-6E4A16C81DC7}" type="slidenum">
              <a:rPr lang="pt-BR" smtClean="0"/>
              <a:t>31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5527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Desafios</a:t>
            </a:r>
            <a:r>
              <a:rPr lang="pt-BR" baseline="0" dirty="0" smtClean="0"/>
              <a:t> dos profissionais em </a:t>
            </a:r>
            <a:r>
              <a:rPr lang="pt-BR" baseline="0" smtClean="0"/>
              <a:t>uberlandia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BD239-8A47-417E-8997-6E4A16C81DC7}" type="slidenum">
              <a:rPr lang="pt-BR" smtClean="0"/>
              <a:t>32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5527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Desafios</a:t>
            </a:r>
            <a:r>
              <a:rPr lang="pt-BR" baseline="0" dirty="0" smtClean="0"/>
              <a:t> dos profissionais em </a:t>
            </a:r>
            <a:r>
              <a:rPr lang="pt-BR" baseline="0" smtClean="0"/>
              <a:t>uberlandia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BD239-8A47-417E-8997-6E4A16C81DC7}" type="slidenum">
              <a:rPr lang="pt-BR" smtClean="0"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5527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773-8E9C-4F42-8BBE-15EAE600C10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DDCBE-1A55-46AA-B429-F2AD3A61F2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6421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773-8E9C-4F42-8BBE-15EAE600C10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DDCBE-1A55-46AA-B429-F2AD3A61F2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1458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773-8E9C-4F42-8BBE-15EAE600C10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DDCBE-1A55-46AA-B429-F2AD3A61F2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5792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773-8E9C-4F42-8BBE-15EAE600C10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DDCBE-1A55-46AA-B429-F2AD3A61F2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095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773-8E9C-4F42-8BBE-15EAE600C10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DDCBE-1A55-46AA-B429-F2AD3A61F2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9469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773-8E9C-4F42-8BBE-15EAE600C10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DDCBE-1A55-46AA-B429-F2AD3A61F2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0115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773-8E9C-4F42-8BBE-15EAE600C10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DDCBE-1A55-46AA-B429-F2AD3A61F2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301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773-8E9C-4F42-8BBE-15EAE600C10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DDCBE-1A55-46AA-B429-F2AD3A61F2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94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773-8E9C-4F42-8BBE-15EAE600C10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DDCBE-1A55-46AA-B429-F2AD3A61F2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4688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773-8E9C-4F42-8BBE-15EAE600C10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DDCBE-1A55-46AA-B429-F2AD3A61F2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7898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773-8E9C-4F42-8BBE-15EAE600C10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DDCBE-1A55-46AA-B429-F2AD3A61F2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7228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BF773-8E9C-4F42-8BBE-15EAE600C100}" type="datetimeFigureOut">
              <a:rPr lang="pt-BR" smtClean="0"/>
              <a:t>28/09/2017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DDCBE-1A55-46AA-B429-F2AD3A61F2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6872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3203848" y="2564904"/>
            <a:ext cx="2430684" cy="23090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36605"/>
            <a:ext cx="4302567" cy="94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67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8E31-5EC8-4487-80B1-4020F1BD137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2267744" y="260648"/>
            <a:ext cx="66350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pt-BR" sz="3200" b="1" dirty="0">
              <a:solidFill>
                <a:srgbClr val="0070C0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363145" y="6356350"/>
            <a:ext cx="1265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>
                <a:solidFill>
                  <a:prstClr val="black"/>
                </a:solidFill>
              </a:rPr>
              <a:t>Passetti (1999)</a:t>
            </a:r>
          </a:p>
        </p:txBody>
      </p:sp>
      <p:sp>
        <p:nvSpPr>
          <p:cNvPr id="8" name="Retângulo 7"/>
          <p:cNvSpPr/>
          <p:nvPr/>
        </p:nvSpPr>
        <p:spPr>
          <a:xfrm>
            <a:off x="2051720" y="593392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rgbClr val="0070C0"/>
                </a:solidFill>
              </a:rPr>
              <a:t>Divíduos: Re-progamação</a:t>
            </a:r>
            <a:endParaRPr lang="pt-BR" sz="3600" dirty="0">
              <a:solidFill>
                <a:srgbClr val="0070C0"/>
              </a:solidFill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395536" y="1555065"/>
            <a:ext cx="81369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>
                <a:solidFill>
                  <a:prstClr val="black"/>
                </a:solidFill>
              </a:rPr>
              <a:t>Na Sociedade de Controle recomenda-se não resistir como fluxo contínuo, reprogramando o sentido da democracia em democracia midiática como expectativa universal.</a:t>
            </a: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r>
              <a:rPr lang="pt-BR" dirty="0">
                <a:solidFill>
                  <a:prstClr val="black"/>
                </a:solidFill>
              </a:rPr>
              <a:t>Ela requer que tenhamos a convicção de que tudo está em reforma, nada concluído, numa situação de crise das instituições. </a:t>
            </a: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r>
              <a:rPr lang="pt-BR" dirty="0">
                <a:solidFill>
                  <a:prstClr val="black"/>
                </a:solidFill>
              </a:rPr>
              <a:t>Mas como ressaltam Foucault e Deleuze, uma re-programação requer uma fusão de saberes., na tentativa de construção de uma nova verdade.</a:t>
            </a: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endParaRPr lang="pt-BR" dirty="0">
              <a:solidFill>
                <a:prstClr val="black"/>
              </a:solidFill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975857"/>
            <a:ext cx="1860921" cy="1860921"/>
          </a:xfrm>
          <a:prstGeom prst="rect">
            <a:avLst/>
          </a:prstGeom>
        </p:spPr>
      </p:pic>
      <p:pic>
        <p:nvPicPr>
          <p:cNvPr id="9" name="Imagem 8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27335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084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>
            <a:normAutofit/>
          </a:bodyPr>
          <a:lstStyle/>
          <a:p>
            <a:pPr algn="ctr"/>
            <a:r>
              <a:rPr lang="pt-BR" sz="4000" b="1" dirty="0" smtClean="0">
                <a:solidFill>
                  <a:srgbClr val="0070C0"/>
                </a:solidFill>
              </a:rPr>
              <a:t>SPED E SOCIEDADE DE CONTROLE</a:t>
            </a:r>
            <a:endParaRPr lang="pt-BR" sz="4000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Temos um </a:t>
            </a:r>
            <a:r>
              <a:rPr lang="pt-BR" dirty="0"/>
              <a:t>grande sistema de monitoramento, e seus princípios têm semelhança com a sociedade de </a:t>
            </a:r>
            <a:r>
              <a:rPr lang="pt-BR" dirty="0" smtClean="0"/>
              <a:t>controle.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Caracterizada </a:t>
            </a:r>
            <a:r>
              <a:rPr lang="pt-BR" dirty="0"/>
              <a:t>pelo controle contínuo e pela comunicação instantânea, em que se extrapolam os limites dos espaços físicos e de confinamento, conforme definido por Deleuze (1992)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7730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 smtClean="0">
                <a:solidFill>
                  <a:srgbClr val="0070C0"/>
                </a:solidFill>
              </a:rPr>
              <a:t>SPED UMA VISÃO SISTEMICA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 lnSpcReduction="10000"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De inicio ajustou-se as base cadastrais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Desenvolvimento de métodos e instrumentos que atendessem aos interesses dos respectivos entes públicos.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Um ano depois  o modelo da nota fiscal eletrônica, </a:t>
            </a:r>
            <a:r>
              <a:rPr lang="pt-BR" dirty="0"/>
              <a:t>(NF-e)</a:t>
            </a:r>
            <a:endParaRPr lang="pt-BR" dirty="0" smtClean="0"/>
          </a:p>
          <a:p>
            <a:pPr marL="457200" lvl="1" indent="0">
              <a:buNone/>
            </a:pPr>
            <a:r>
              <a:rPr lang="pt-BR" dirty="0"/>
              <a:t>	</a:t>
            </a:r>
            <a:r>
              <a:rPr lang="pt-BR" dirty="0" smtClean="0"/>
              <a:t>					</a:t>
            </a:r>
            <a:r>
              <a:rPr lang="pt-BR" sz="1600" dirty="0"/>
              <a:t>(BORGES </a:t>
            </a:r>
            <a:r>
              <a:rPr lang="pt-BR" sz="1600" i="1" dirty="0"/>
              <a:t>et al</a:t>
            </a:r>
            <a:r>
              <a:rPr lang="pt-BR" sz="1600" dirty="0"/>
              <a:t>., 2010). </a:t>
            </a:r>
            <a:endParaRPr lang="pt-BR" sz="1600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0281" y="5467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0469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 smtClean="0">
                <a:solidFill>
                  <a:srgbClr val="0070C0"/>
                </a:solidFill>
              </a:rPr>
              <a:t>SPED UMA VISÃO SISTEMICA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pt-BR" sz="2400" dirty="0" smtClean="0"/>
              <a:t>Surge o SPED - Sistema </a:t>
            </a:r>
            <a:r>
              <a:rPr lang="pt-BR" sz="2400" dirty="0"/>
              <a:t>Público de Escrituração Digital</a:t>
            </a:r>
            <a:r>
              <a:rPr lang="pt-BR" sz="2400" dirty="0" smtClean="0"/>
              <a:t>,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pt-BR" sz="2400" dirty="0" smtClean="0"/>
              <a:t>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pt-BR" sz="2400" i="1" dirty="0" smtClean="0"/>
              <a:t>Softwares</a:t>
            </a:r>
            <a:r>
              <a:rPr lang="pt-BR" sz="2400" dirty="0" smtClean="0"/>
              <a:t> </a:t>
            </a:r>
            <a:r>
              <a:rPr lang="pt-BR" sz="2400" dirty="0"/>
              <a:t>inteligentes que monitoram toda a cadeia produtiva, não apenas o resultado final apresentado pela contabilidade com os seus demonstrativos</a:t>
            </a:r>
          </a:p>
          <a:p>
            <a:pPr marL="457200" lvl="1" indent="0">
              <a:buNone/>
            </a:pPr>
            <a:endParaRPr lang="pt-BR" sz="2400" dirty="0"/>
          </a:p>
          <a:p>
            <a:pPr lvl="1">
              <a:buFont typeface="Wingdings" panose="05000000000000000000" pitchFamily="2" charset="2"/>
              <a:buChar char="Ø"/>
            </a:pPr>
            <a:endParaRPr lang="pt-BR" sz="2400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8002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pPr algn="ctr"/>
            <a:r>
              <a:rPr lang="pt-BR" b="1" dirty="0" smtClean="0">
                <a:solidFill>
                  <a:srgbClr val="0070C0"/>
                </a:solidFill>
              </a:rPr>
              <a:t>SPED UMA VISÃO SISTEMICA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2204864"/>
            <a:ext cx="7632848" cy="4647820"/>
          </a:xfrm>
        </p:spPr>
        <p:txBody>
          <a:bodyPr>
            <a:normAutofit/>
          </a:bodyPr>
          <a:lstStyle/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pt-BR" sz="2000" b="1" dirty="0" bmk="">
              <a:latin typeface="Arial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pt-BR" sz="2000" b="1" dirty="0" bmk="">
                <a:latin typeface="Arial" pitchFamily="34" charset="0"/>
                <a:cs typeface="Times New Roman" pitchFamily="18" charset="0"/>
              </a:rPr>
              <a:t>Governo Eletrônico.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pt-BR" sz="2000" b="1" dirty="0" bmk="">
                <a:latin typeface="Arial" pitchFamily="34" charset="0"/>
                <a:cs typeface="Times New Roman" pitchFamily="18" charset="0"/>
              </a:rPr>
              <a:t>Processos de controle.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pt-BR" sz="2000" b="1" dirty="0" bmk="">
                <a:latin typeface="Arial" pitchFamily="34" charset="0"/>
                <a:cs typeface="Times New Roman" pitchFamily="18" charset="0"/>
              </a:rPr>
              <a:t>Sped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Nota Fiscal eletrônica </a:t>
            </a:r>
            <a:b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	SPED Fiscal</a:t>
            </a:r>
            <a:b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	SPED Contribuições</a:t>
            </a:r>
            <a:b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	Escrituração Fiscal Digital </a:t>
            </a:r>
            <a:b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	Escrituração Contábil Digital </a:t>
            </a:r>
            <a:b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	Em fase final o SPED Social</a:t>
            </a: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Alterações na forma de execução dos trabalhos</a:t>
            </a:r>
            <a:endParaRPr lang="pt-BR" sz="2000" b="1" dirty="0" bmk="">
              <a:latin typeface="Arial" pitchFamily="34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pt-BR" sz="2000" dirty="0"/>
          </a:p>
          <a:p>
            <a:pPr lvl="1">
              <a:buFont typeface="Wingdings" panose="05000000000000000000" pitchFamily="2" charset="2"/>
              <a:buChar char="Ø"/>
            </a:pPr>
            <a:endParaRPr lang="pt-BR" sz="2000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3129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 smtClean="0">
                <a:solidFill>
                  <a:srgbClr val="0070C0"/>
                </a:solidFill>
              </a:rPr>
              <a:t>SPED E SEUS IMPACTOS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 lnSpcReduction="10000"/>
          </a:bodyPr>
          <a:lstStyle/>
          <a:p>
            <a:r>
              <a:rPr lang="pt-BR" dirty="0" smtClean="0"/>
              <a:t>O </a:t>
            </a:r>
            <a:r>
              <a:rPr lang="pt-BR" dirty="0"/>
              <a:t>impacto do SPED nas 500 maiores empresas brasileiras, coletadas na edição de 2010 da </a:t>
            </a:r>
            <a:r>
              <a:rPr lang="pt-BR" i="1" dirty="0"/>
              <a:t>Revista Exame – Melhores &amp; Maiores</a:t>
            </a:r>
            <a:r>
              <a:rPr lang="pt-BR" dirty="0"/>
              <a:t>, </a:t>
            </a:r>
            <a:r>
              <a:rPr lang="pt-BR" dirty="0" smtClean="0"/>
              <a:t>concluiu  </a:t>
            </a:r>
            <a:r>
              <a:rPr lang="pt-BR" dirty="0"/>
              <a:t>que o sistema aumentou o </a:t>
            </a:r>
            <a:r>
              <a:rPr lang="pt-BR" i="1" dirty="0"/>
              <a:t>compliance </a:t>
            </a:r>
            <a:r>
              <a:rPr lang="pt-BR" dirty="0"/>
              <a:t>voluntário, dado o crescimento da eficiência dos métodos de auditoria fiscal da administração tributária. </a:t>
            </a:r>
            <a:endParaRPr lang="pt-BR" dirty="0" smtClean="0"/>
          </a:p>
          <a:p>
            <a:pPr marL="0" indent="0" algn="r">
              <a:buNone/>
            </a:pPr>
            <a:r>
              <a:rPr lang="pt-BR" dirty="0" smtClean="0"/>
              <a:t>Silva </a:t>
            </a:r>
            <a:r>
              <a:rPr lang="pt-BR" i="1" dirty="0" smtClean="0"/>
              <a:t>et al. </a:t>
            </a:r>
            <a:r>
              <a:rPr lang="pt-BR" dirty="0" smtClean="0"/>
              <a:t>(2012)</a:t>
            </a: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...</a:t>
            </a: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6551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pPr algn="ctr"/>
            <a:r>
              <a:rPr lang="pt-BR" b="1" dirty="0" smtClean="0">
                <a:solidFill>
                  <a:srgbClr val="0070C0"/>
                </a:solidFill>
              </a:rPr>
              <a:t>SPED </a:t>
            </a:r>
            <a:r>
              <a:rPr lang="pt-BR" b="1" dirty="0">
                <a:solidFill>
                  <a:srgbClr val="0070C0"/>
                </a:solidFill>
              </a:rPr>
              <a:t> </a:t>
            </a:r>
            <a:r>
              <a:rPr lang="pt-BR" b="1" dirty="0" smtClean="0">
                <a:solidFill>
                  <a:srgbClr val="0070C0"/>
                </a:solidFill>
              </a:rPr>
              <a:t>E AS NOVAS DEMANDAS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 algn="just">
              <a:buFont typeface="Wingdings" panose="05000000000000000000" pitchFamily="2" charset="2"/>
              <a:buChar char="Ø"/>
            </a:pPr>
            <a:r>
              <a:rPr lang="pt-BR" dirty="0"/>
              <a:t>A implementação dos processos de fiscalização eletrônica alterou a forma de trabalho dos contadores, é preciso interagir cada vez mais com a tecnologia para cumprir esse rol de obrigações (DUARTE, 2008)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...</a:t>
            </a: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106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 smtClean="0">
                <a:solidFill>
                  <a:srgbClr val="0070C0"/>
                </a:solidFill>
              </a:rPr>
              <a:t>SPED UMA VISÃO SISTEMICA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11560" y="2506662"/>
            <a:ext cx="8172400" cy="4351338"/>
          </a:xfrm>
        </p:spPr>
        <p:txBody>
          <a:bodyPr>
            <a:normAutofit/>
          </a:bodyPr>
          <a:lstStyle/>
          <a:p>
            <a:pPr algn="just"/>
            <a:r>
              <a:rPr lang="pt-BR" sz="2400" dirty="0"/>
              <a:t>A tecnologia da informação aplicada aos negócios das empresas é hoje uma medida fundamental para a competitividade empresarial. </a:t>
            </a:r>
            <a:endParaRPr lang="pt-BR" sz="2400" dirty="0" smtClean="0"/>
          </a:p>
          <a:p>
            <a:pPr algn="just"/>
            <a:endParaRPr lang="pt-BR" sz="2400" dirty="0"/>
          </a:p>
          <a:p>
            <a:pPr algn="just"/>
            <a:r>
              <a:rPr lang="pt-BR" sz="2400" dirty="0" smtClean="0"/>
              <a:t>Portanto</a:t>
            </a:r>
            <a:r>
              <a:rPr lang="pt-BR" sz="2400" dirty="0"/>
              <a:t>, o contabilista deve encarar a tecnologia da informação em termos estratégicos, por ser um recurso que afeta diretamente a sobrevivência das organizações (NUNES, 2009).</a:t>
            </a:r>
          </a:p>
          <a:p>
            <a:pPr algn="just"/>
            <a:r>
              <a:rPr lang="pt-BR" sz="2400" dirty="0"/>
              <a:t> </a:t>
            </a:r>
          </a:p>
          <a:p>
            <a:pPr lvl="1" algn="just">
              <a:buFont typeface="Wingdings" panose="05000000000000000000" pitchFamily="2" charset="2"/>
              <a:buChar char="Ø"/>
            </a:pPr>
            <a:endParaRPr lang="pt-BR" sz="2000" dirty="0"/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pt-BR" sz="2000" dirty="0" smtClean="0"/>
              <a:t>...</a:t>
            </a:r>
            <a:endParaRPr lang="pt-BR" sz="2000" dirty="0"/>
          </a:p>
          <a:p>
            <a:pPr lvl="1" algn="just">
              <a:buFont typeface="Wingdings" panose="05000000000000000000" pitchFamily="2" charset="2"/>
              <a:buChar char="Ø"/>
            </a:pPr>
            <a:endParaRPr lang="pt-BR" sz="2000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4756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 smtClean="0">
                <a:solidFill>
                  <a:srgbClr val="0070C0"/>
                </a:solidFill>
              </a:rPr>
              <a:t>SPED UMA VISÃO SISTEMICA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pt-BR" sz="2400" dirty="0"/>
              <a:t>Atualmente, há cinco processos que se completam: Nota Fiscal Eletrônica (NF-e</a:t>
            </a:r>
            <a:r>
              <a:rPr lang="pt-BR" sz="2400" dirty="0" smtClean="0"/>
              <a:t>),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pt-BR" sz="2400" dirty="0" smtClean="0"/>
              <a:t> </a:t>
            </a:r>
            <a:r>
              <a:rPr lang="pt-BR" sz="2400" dirty="0"/>
              <a:t>SPED fiscal, </a:t>
            </a:r>
            <a:endParaRPr lang="pt-BR" sz="24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sz="2400" dirty="0" smtClean="0"/>
              <a:t>SPED </a:t>
            </a:r>
            <a:r>
              <a:rPr lang="pt-BR" sz="2400" dirty="0"/>
              <a:t>contribuições, </a:t>
            </a:r>
            <a:endParaRPr lang="pt-BR" sz="24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sz="2400" dirty="0" smtClean="0"/>
              <a:t>Escrituração </a:t>
            </a:r>
            <a:r>
              <a:rPr lang="pt-BR" sz="2400" dirty="0"/>
              <a:t>Fiscal Digital e </a:t>
            </a:r>
            <a:endParaRPr lang="pt-BR" sz="24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sz="2400" dirty="0" smtClean="0"/>
              <a:t>Escrituração </a:t>
            </a:r>
            <a:r>
              <a:rPr lang="pt-BR" sz="2400" dirty="0"/>
              <a:t>Contábil Digital. </a:t>
            </a:r>
            <a:endParaRPr lang="pt-BR" sz="24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sz="2400" dirty="0" smtClean="0"/>
              <a:t>Está </a:t>
            </a:r>
            <a:r>
              <a:rPr lang="pt-BR" sz="2400" dirty="0"/>
              <a:t>em fase final o SPED </a:t>
            </a:r>
            <a:r>
              <a:rPr lang="pt-BR" sz="2400" dirty="0" smtClean="0"/>
              <a:t>social</a:t>
            </a:r>
            <a:r>
              <a:rPr lang="pt-BR" sz="2400" dirty="0"/>
              <a:t> </a:t>
            </a:r>
            <a:r>
              <a:rPr lang="pt-BR" sz="2400" dirty="0" smtClean="0"/>
              <a:t>(em fase final)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pt-BR" sz="2400" dirty="0" smtClean="0"/>
              <a:t>SPED financeiro ( organizações do merc. Financeiro)</a:t>
            </a:r>
            <a:endParaRPr lang="pt-BR" sz="2400" dirty="0"/>
          </a:p>
          <a:p>
            <a:pPr lvl="1">
              <a:buFont typeface="Wingdings" panose="05000000000000000000" pitchFamily="2" charset="2"/>
              <a:buChar char="Ø"/>
            </a:pPr>
            <a:endParaRPr lang="pt-BR" sz="2400" dirty="0"/>
          </a:p>
          <a:p>
            <a:pPr lvl="1">
              <a:buFont typeface="Wingdings" panose="05000000000000000000" pitchFamily="2" charset="2"/>
              <a:buChar char="Ø"/>
            </a:pPr>
            <a:endParaRPr lang="pt-BR" sz="2400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7730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pPr algn="ctr"/>
            <a:r>
              <a:rPr lang="pt-BR" b="1" dirty="0" smtClean="0">
                <a:solidFill>
                  <a:srgbClr val="0070C0"/>
                </a:solidFill>
              </a:rPr>
              <a:t>SPED UMA VISÃO SISTEMICA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pt-BR" dirty="0"/>
              <a:t>Para Duarte (2008), o maior desafio é ter uma contabilidade coerente, real e íntegra, </a:t>
            </a:r>
            <a:r>
              <a:rPr lang="pt-BR" dirty="0" err="1"/>
              <a:t>auditável</a:t>
            </a:r>
            <a:r>
              <a:rPr lang="pt-BR" dirty="0"/>
              <a:t> eletronicamente pela empresa e pelo </a:t>
            </a:r>
            <a:r>
              <a:rPr lang="pt-BR" dirty="0" smtClean="0"/>
              <a:t>Fisco.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Participaram do processo grandes corporações e entidades.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Médios Empresários </a:t>
            </a:r>
            <a:r>
              <a:rPr lang="pt-BR" dirty="0"/>
              <a:t> </a:t>
            </a:r>
            <a:r>
              <a:rPr lang="pt-BR" dirty="0" smtClean="0"/>
              <a:t>(.......)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Representante de empresas de contabilidade (....)</a:t>
            </a: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4475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>
            <a:normAutofit/>
          </a:bodyPr>
          <a:lstStyle/>
          <a:p>
            <a:pPr algn="ctr"/>
            <a:endParaRPr lang="pt-BR" sz="3600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pt-BR" dirty="0"/>
              <a:t>A contabilidade  </a:t>
            </a:r>
            <a:r>
              <a:rPr lang="pt-BR" dirty="0" smtClean="0"/>
              <a:t>e as transformações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pt-BR" dirty="0"/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pt-BR" dirty="0"/>
              <a:t>Para </a:t>
            </a:r>
            <a:r>
              <a:rPr lang="pt-BR" dirty="0" err="1"/>
              <a:t>Iudícibus</a:t>
            </a:r>
            <a:r>
              <a:rPr lang="pt-BR" dirty="0"/>
              <a:t> (2010), em relação à mudança contemporânea, a contabilidade não é uma ciência exata, é uma ciência social, pois é a ação humana que modifica o fenômeno</a:t>
            </a: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1" y="19306"/>
            <a:ext cx="4302567" cy="94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42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solidFill>
                  <a:srgbClr val="0070C0"/>
                </a:solidFill>
              </a:rPr>
              <a:t>SPED UMA </a:t>
            </a:r>
            <a:br>
              <a:rPr lang="pt-BR" b="1" dirty="0" smtClean="0">
                <a:solidFill>
                  <a:srgbClr val="0070C0"/>
                </a:solidFill>
              </a:rPr>
            </a:br>
            <a:r>
              <a:rPr lang="pt-BR" b="1" dirty="0" smtClean="0">
                <a:solidFill>
                  <a:srgbClr val="0070C0"/>
                </a:solidFill>
              </a:rPr>
              <a:t>VISÃO SISTEMICA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Novos Desafios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/>
              <a:t>Bloco K do SPED fiscal</a:t>
            </a: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e-Social</a:t>
            </a: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Resultado do cruzamento de dados</a:t>
            </a:r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5314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pPr algn="ctr"/>
            <a:r>
              <a:rPr lang="pt-BR" b="1" dirty="0" smtClean="0">
                <a:solidFill>
                  <a:srgbClr val="0070C0"/>
                </a:solidFill>
              </a:rPr>
              <a:t>SPED UMA VISÃO SISTEMICA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 fontScale="92500"/>
          </a:bodyPr>
          <a:lstStyle/>
          <a:p>
            <a:pPr lvl="1" algn="just">
              <a:buFont typeface="Wingdings" panose="05000000000000000000" pitchFamily="2" charset="2"/>
              <a:buChar char="Ø"/>
            </a:pPr>
            <a:r>
              <a:rPr lang="pt-BR" dirty="0"/>
              <a:t>O Código Civil Brasileiro de 2002 estabeleceu a responsabilidade compartilhada do profissional da contabilidade sobre informações contábeis e fiscais prestadas e, também, a reparação de danos causados por ato ou omissão, negligência ou imprudência. A legislação, de forma impositiva, transfere a responsabilidade sobre as contingências fiscais decorrentes da execução para a organização contábil que presta serviço de assessoria tributária (BRASIL, 2002).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...</a:t>
            </a: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4756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pPr algn="ctr"/>
            <a:r>
              <a:rPr lang="pt-BR" b="1" dirty="0" smtClean="0">
                <a:solidFill>
                  <a:srgbClr val="0070C0"/>
                </a:solidFill>
              </a:rPr>
              <a:t>SPED UMA VISÃO SISTEMICA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 fontScale="85000" lnSpcReduction="10000"/>
          </a:bodyPr>
          <a:lstStyle/>
          <a:p>
            <a:r>
              <a:rPr lang="pt-BR" dirty="0"/>
              <a:t>O artigo 1.177 descreve de forma clara tal responsabilidade:</a:t>
            </a:r>
          </a:p>
          <a:p>
            <a:pPr marL="457200" lvl="1" indent="0">
              <a:buNone/>
            </a:pPr>
            <a:r>
              <a:rPr lang="pt-BR" dirty="0" smtClean="0"/>
              <a:t>	Os </a:t>
            </a:r>
            <a:r>
              <a:rPr lang="pt-BR" dirty="0"/>
              <a:t>assentos lançados nos livros ou fichas do preponente, </a:t>
            </a:r>
            <a:r>
              <a:rPr lang="pt-BR" dirty="0" smtClean="0"/>
              <a:t>	por </a:t>
            </a:r>
            <a:r>
              <a:rPr lang="pt-BR" dirty="0"/>
              <a:t>qualquer dos prepostos encarregados de sua </a:t>
            </a:r>
            <a:r>
              <a:rPr lang="pt-BR" dirty="0" smtClean="0"/>
              <a:t>	escrituração</a:t>
            </a:r>
            <a:r>
              <a:rPr lang="pt-BR" dirty="0"/>
              <a:t>, produzem, salvo se houver procedido de </a:t>
            </a:r>
            <a:r>
              <a:rPr lang="pt-BR" dirty="0" smtClean="0"/>
              <a:t>	má-fé</a:t>
            </a:r>
            <a:r>
              <a:rPr lang="pt-BR" dirty="0"/>
              <a:t>, os mesmos efeitos como se o fossem por aquele. </a:t>
            </a:r>
            <a:r>
              <a:rPr lang="pt-BR" dirty="0" smtClean="0"/>
              <a:t>	Parágrafo </a:t>
            </a:r>
            <a:r>
              <a:rPr lang="pt-BR" dirty="0"/>
              <a:t>único. No exercício de suas funções, os prepostos </a:t>
            </a:r>
            <a:r>
              <a:rPr lang="pt-BR" dirty="0" smtClean="0"/>
              <a:t>	são </a:t>
            </a:r>
            <a:r>
              <a:rPr lang="pt-BR" dirty="0"/>
              <a:t>pessoalmente responsáveis, perante os preponentes, </a:t>
            </a:r>
            <a:r>
              <a:rPr lang="pt-BR" dirty="0" smtClean="0"/>
              <a:t>	pelos </a:t>
            </a:r>
            <a:r>
              <a:rPr lang="pt-BR" dirty="0"/>
              <a:t>atos culposos; e, perante terceiros, solidariamente com </a:t>
            </a:r>
            <a:r>
              <a:rPr lang="pt-BR" dirty="0" smtClean="0"/>
              <a:t>	o </a:t>
            </a:r>
            <a:r>
              <a:rPr lang="pt-BR" dirty="0"/>
              <a:t>preponente, pelos atos dolosos (BRASIL, 2002).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...</a:t>
            </a: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7730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pPr algn="ctr"/>
            <a:r>
              <a:rPr lang="pt-BR" b="1" dirty="0" smtClean="0">
                <a:solidFill>
                  <a:srgbClr val="0070C0"/>
                </a:solidFill>
              </a:rPr>
              <a:t>SPED UMA VISÃO SISTEMICA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r>
              <a:rPr lang="pt-BR" dirty="0"/>
              <a:t>Se a contabilidade outrora era formatada para a quantificação dos dados econômico-financeiros das empresas, nos tempos atuais seu papel é mais dinâmico e orientador para a organização (TAVEIRA; MACIEL, 2007).</a:t>
            </a:r>
          </a:p>
          <a:p>
            <a:pPr marL="457200" lvl="1" indent="0">
              <a:buNone/>
            </a:pP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106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pPr algn="ctr"/>
            <a:r>
              <a:rPr lang="pt-BR" b="1" dirty="0" smtClean="0">
                <a:solidFill>
                  <a:srgbClr val="0070C0"/>
                </a:solidFill>
              </a:rPr>
              <a:t>SPED </a:t>
            </a:r>
            <a:r>
              <a:rPr lang="pt-BR" b="1" dirty="0">
                <a:solidFill>
                  <a:srgbClr val="0070C0"/>
                </a:solidFill>
              </a:rPr>
              <a:t> </a:t>
            </a:r>
            <a:r>
              <a:rPr lang="pt-BR" b="1" dirty="0" smtClean="0">
                <a:solidFill>
                  <a:srgbClr val="0070C0"/>
                </a:solidFill>
              </a:rPr>
              <a:t>E SEUS IMPACTOS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.....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...</a:t>
            </a: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62795"/>
              </p:ext>
            </p:extLst>
          </p:nvPr>
        </p:nvGraphicFramePr>
        <p:xfrm>
          <a:off x="359024" y="2420888"/>
          <a:ext cx="8784976" cy="259082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063179"/>
                <a:gridCol w="3849589"/>
                <a:gridCol w="1872208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Objetivo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Resultado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Autores</a:t>
                      </a:r>
                      <a:r>
                        <a:rPr lang="pt-BR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 Referências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</a:tr>
              <a:tr h="1237981">
                <a:tc>
                  <a:txBody>
                    <a:bodyPr/>
                    <a:lstStyle/>
                    <a:p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Evidenciar os benefícios e desafios da implantação e utilização do SPED na opinião de prestadores de serviços contábeis no </a:t>
                      </a:r>
                      <a:r>
                        <a:rPr lang="pt-BR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Distrito Federal</a:t>
                      </a:r>
                    </a:p>
                    <a:p>
                      <a:endParaRPr lang="pt-BR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 estudo concluiu que as empresas pesquisadas não estão preparadas para uma transformação nos moldes do SPED em sua forma de escrituração.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endParaRPr lang="pt-BR" sz="1800" b="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Neves Júnior, Oliveira e Carneiro (2011)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910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>
                <a:solidFill>
                  <a:srgbClr val="0070C0"/>
                </a:solidFill>
              </a:rPr>
              <a:t>SPED  E SEUS IMPACTOS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.....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pt-BR" dirty="0" smtClean="0"/>
              <a:t>...</a:t>
            </a:r>
            <a:endParaRPr lang="pt-BR" dirty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482431"/>
              </p:ext>
            </p:extLst>
          </p:nvPr>
        </p:nvGraphicFramePr>
        <p:xfrm>
          <a:off x="564265" y="2492896"/>
          <a:ext cx="8568952" cy="28651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54054"/>
                <a:gridCol w="3684448"/>
                <a:gridCol w="2030450"/>
              </a:tblGrid>
              <a:tr h="434996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Objetivo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Resultado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Autores</a:t>
                      </a:r>
                      <a:r>
                        <a:rPr lang="pt-BR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 Referências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</a:tr>
              <a:tr h="1609460">
                <a:tc>
                  <a:txBody>
                    <a:bodyPr/>
                    <a:lstStyle/>
                    <a:p>
                      <a:endParaRPr lang="pt-BR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Estratégias implantadas após o SPED</a:t>
                      </a:r>
                      <a:r>
                        <a:rPr lang="pt-BR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em</a:t>
                      </a: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50 organizações contábeis da cidade de </a:t>
                      </a:r>
                      <a:r>
                        <a:rPr lang="pt-BR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São Paulo</a:t>
                      </a: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 o</a:t>
                      </a:r>
                      <a:r>
                        <a:rPr lang="pt-BR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uso do Planejamento Estratégico</a:t>
                      </a:r>
                      <a:endParaRPr lang="pt-B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endParaRPr lang="pt-BR" sz="1800" b="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maioria considerou que o planejamento estratégico é importante. No</a:t>
                      </a:r>
                      <a:r>
                        <a:rPr lang="pt-BR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entanto a percepção </a:t>
                      </a: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não se mostrou associada a uma efetiva intenção de implementação de ações estratégicas. </a:t>
                      </a:r>
                      <a:endParaRPr lang="pt-BR" sz="18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Peleias </a:t>
                      </a:r>
                      <a:r>
                        <a:rPr lang="pt-BR" sz="18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 al.</a:t>
                      </a:r>
                      <a:r>
                        <a:rPr lang="pt-BR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(2011),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925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>
                <a:solidFill>
                  <a:srgbClr val="0070C0"/>
                </a:solidFill>
              </a:rPr>
              <a:t>SPED  E SEUS IMPACTOS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400518"/>
              </p:ext>
            </p:extLst>
          </p:nvPr>
        </p:nvGraphicFramePr>
        <p:xfrm>
          <a:off x="564704" y="2420888"/>
          <a:ext cx="8579296" cy="341378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106688"/>
                <a:gridCol w="3888432"/>
                <a:gridCol w="1584176"/>
              </a:tblGrid>
              <a:tr h="609612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Objetivo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Resultado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Autores</a:t>
                      </a:r>
                      <a:r>
                        <a:rPr lang="pt-BR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 Referências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</a:tr>
              <a:tr h="1237981">
                <a:tc>
                  <a:txBody>
                    <a:bodyPr/>
                    <a:lstStyle/>
                    <a:p>
                      <a:pPr algn="l"/>
                      <a:r>
                        <a:rPr lang="pt-BR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Buscar evidências empíricas por meio da “E F D” , evidenciando os benefícios e as dificuldades enfrentadas em produzir informações com transparência, qualidade e responsabilidade pelos profissionais .</a:t>
                      </a:r>
                      <a:endParaRPr lang="pt-BR" sz="20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 profissionais devem estar cada vez mais capacitados e habilitados, produzindo informações com precisão e qualidade a serem encaminhadas para a Receita</a:t>
                      </a:r>
                      <a:r>
                        <a:rPr lang="pt-BR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Federal</a:t>
                      </a: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Entretanto, não é possível enviar a escrituração contábil digital sem a estrutura tecnológica </a:t>
                      </a:r>
                      <a:endParaRPr lang="pt-BR" sz="18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Rodrigues e Jacinto (2012</a:t>
                      </a: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pt-BR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6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>
                <a:solidFill>
                  <a:srgbClr val="0070C0"/>
                </a:solidFill>
              </a:rPr>
              <a:t>SPED  E SEUS IMPACTOS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383182"/>
              </p:ext>
            </p:extLst>
          </p:nvPr>
        </p:nvGraphicFramePr>
        <p:xfrm>
          <a:off x="535462" y="2492896"/>
          <a:ext cx="8579296" cy="28651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57499"/>
                <a:gridCol w="3688896"/>
                <a:gridCol w="2032901"/>
              </a:tblGrid>
              <a:tr h="289748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Objetivo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Resultado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Autores</a:t>
                      </a:r>
                      <a:r>
                        <a:rPr lang="pt-BR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 Referências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</a:tr>
              <a:tr h="1237981">
                <a:tc>
                  <a:txBody>
                    <a:bodyPr/>
                    <a:lstStyle/>
                    <a:p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Verificar a institucionalização de hábitos e rotinas em organizações de serviços contábeis com a implantação do SPED</a:t>
                      </a:r>
                      <a:endParaRPr lang="pt-BR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b="0" baseline="0" dirty="0" smtClean="0">
                          <a:latin typeface="Arial" pitchFamily="34" charset="0"/>
                          <a:cs typeface="Arial" pitchFamily="34" charset="0"/>
                        </a:rPr>
                        <a:t>Antes da implantação havia regularidade na geração de </a:t>
                      </a:r>
                      <a:r>
                        <a:rPr lang="pt-BR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backups,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b="0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Após </a:t>
                      </a: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participação regular em cursos, atualizações, capacitações, treinamentos, rotina no estudo da legislação, integração com sistema ERP</a:t>
                      </a:r>
                      <a:r>
                        <a:rPr lang="pt-BR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pt-BR" sz="18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Cordeiro (2012)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708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>
                <a:solidFill>
                  <a:srgbClr val="0070C0"/>
                </a:solidFill>
              </a:rPr>
              <a:t>SPED  E SEUS IMPACTOS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873212"/>
              </p:ext>
            </p:extLst>
          </p:nvPr>
        </p:nvGraphicFramePr>
        <p:xfrm>
          <a:off x="564704" y="2492896"/>
          <a:ext cx="8579296" cy="3139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57499"/>
                <a:gridCol w="3688896"/>
                <a:gridCol w="2032901"/>
              </a:tblGrid>
              <a:tr h="289748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Objetivo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Resultado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Autores</a:t>
                      </a:r>
                      <a:r>
                        <a:rPr lang="pt-BR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 Referências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</a:tr>
              <a:tr h="1237981">
                <a:tc>
                  <a:txBody>
                    <a:bodyPr/>
                    <a:lstStyle/>
                    <a:p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 objetivo foi investigar se, na percepção dos  operadores da contabilidade,  o conhecimento exigido para a implementação eficaz do SPED é compatível com as competências que esses operadores julgam possuir</a:t>
                      </a:r>
                      <a:endParaRPr lang="pt-BR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 principais conclusões do estudo apontam que as competências dos operadores da contabilidade não são compatíveis com os conhecimentos exigidos para a implementação eficaz do SPED</a:t>
                      </a:r>
                      <a:endParaRPr lang="pt-BR" sz="18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Campos (2012)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49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566057"/>
            <a:ext cx="7886700" cy="1066573"/>
          </a:xfrm>
        </p:spPr>
        <p:txBody>
          <a:bodyPr/>
          <a:lstStyle/>
          <a:p>
            <a:r>
              <a:rPr lang="pt-BR" b="1" dirty="0">
                <a:solidFill>
                  <a:srgbClr val="0070C0"/>
                </a:solidFill>
              </a:rPr>
              <a:t>SPED  E SEUS IMPACTOS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005629"/>
              </p:ext>
            </p:extLst>
          </p:nvPr>
        </p:nvGraphicFramePr>
        <p:xfrm>
          <a:off x="395536" y="1700808"/>
          <a:ext cx="8579296" cy="505970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57499"/>
                <a:gridCol w="3688896"/>
                <a:gridCol w="2032901"/>
              </a:tblGrid>
              <a:tr h="289748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Objetivo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Resultado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Autores</a:t>
                      </a:r>
                      <a:r>
                        <a:rPr lang="pt-BR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 Referências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</a:tr>
              <a:tr h="1237981">
                <a:tc>
                  <a:txBody>
                    <a:bodyPr/>
                    <a:lstStyle/>
                    <a:p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Objetivo foi analisar os desafios e benefícios do SPED para os profissionais contábeis do município de Uberlândia, Minas Gerais</a:t>
                      </a:r>
                      <a:endParaRPr lang="pt-BR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Aumento na quantidade de tarefas executadas e na capacitação profissional para utilização do SPED. 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Pouca clareza da legislação, a mudança de cultura na empresa e a falta de </a:t>
                      </a:r>
                      <a:r>
                        <a:rPr lang="pt-BR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software</a:t>
                      </a: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adequado foram os maiores desafios .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Promoveu a redução da emissão e do armazenamento em papel, rapidez no acesso às informações e fortalecimento do controle e da fiscalização, 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Instrumento de melhoria na gestão fiscal das empresas pesquisadas</a:t>
                      </a:r>
                      <a:endParaRPr lang="pt-BR" sz="18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Borges, Soares e Martins (2013)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741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>
            <a:normAutofit/>
          </a:bodyPr>
          <a:lstStyle/>
          <a:p>
            <a:r>
              <a:rPr lang="pt-BR" altLang="pt-BR" sz="3600" b="1" dirty="0">
                <a:solidFill>
                  <a:srgbClr val="0070C0"/>
                </a:solidFill>
              </a:rPr>
              <a:t>Revolução da Informação</a:t>
            </a:r>
            <a:endParaRPr lang="pt-BR" sz="3600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3212976"/>
            <a:ext cx="7957188" cy="3351676"/>
          </a:xfrm>
        </p:spPr>
        <p:txBody>
          <a:bodyPr>
            <a:normAutofit/>
          </a:bodyPr>
          <a:lstStyle/>
          <a:p>
            <a:r>
              <a:rPr lang="pt-BR" altLang="pt-BR" sz="2800" dirty="0"/>
              <a:t>6 mil anos atrás – Invenção da Escrita</a:t>
            </a:r>
          </a:p>
          <a:p>
            <a:r>
              <a:rPr lang="pt-BR" altLang="pt-BR" sz="2800" dirty="0"/>
              <a:t>1,3 mil anos atrás – Invenção do livro escrito</a:t>
            </a:r>
          </a:p>
          <a:p>
            <a:r>
              <a:rPr lang="pt-BR" altLang="pt-BR" sz="2800" dirty="0"/>
              <a:t>1450 – Imprensa escrita</a:t>
            </a:r>
          </a:p>
          <a:p>
            <a:r>
              <a:rPr lang="pt-BR" altLang="pt-BR" sz="2800" dirty="0"/>
              <a:t>1950 – Milagre do Computador </a:t>
            </a:r>
            <a:endParaRPr lang="pt-BR" altLang="pt-BR" sz="2800" dirty="0" smtClean="0"/>
          </a:p>
          <a:p>
            <a:r>
              <a:rPr lang="pt-BR" sz="2800" dirty="0" smtClean="0"/>
              <a:t>Alguns autores afirmam que estamos na IV revolução industrial.</a:t>
            </a:r>
            <a:endParaRPr lang="pt-BR" sz="2800" dirty="0"/>
          </a:p>
          <a:p>
            <a:pPr marL="457200" lvl="1" indent="0">
              <a:buNone/>
            </a:pPr>
            <a:endParaRPr lang="pt-BR" sz="2400" dirty="0"/>
          </a:p>
          <a:p>
            <a:pPr lvl="1">
              <a:buFont typeface="Wingdings" panose="05000000000000000000" pitchFamily="2" charset="2"/>
              <a:buChar char="Ø"/>
            </a:pPr>
            <a:endParaRPr lang="pt-BR" sz="2400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1" y="19306"/>
            <a:ext cx="4302567" cy="94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>
                <a:solidFill>
                  <a:srgbClr val="0070C0"/>
                </a:solidFill>
              </a:rPr>
              <a:t>SPED  E SEUS IMPACTOS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479327"/>
              </p:ext>
            </p:extLst>
          </p:nvPr>
        </p:nvGraphicFramePr>
        <p:xfrm>
          <a:off x="553840" y="1988840"/>
          <a:ext cx="8579296" cy="259082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57499"/>
                <a:gridCol w="3688896"/>
                <a:gridCol w="2032901"/>
              </a:tblGrid>
              <a:tr h="289748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Objetivo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Resultado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Autores</a:t>
                      </a:r>
                      <a:r>
                        <a:rPr lang="pt-BR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 Referências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</a:tr>
              <a:tr h="1237981">
                <a:tc>
                  <a:txBody>
                    <a:bodyPr/>
                    <a:lstStyle/>
                    <a:p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Percepção de contadores  em relação à qualidade das informações geradas para o SPED na região de Pouso Alegre - MG</a:t>
                      </a:r>
                      <a:endParaRPr lang="pt-BR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responsabilidade das informações geradas é alta e diversificada, e que alguns profissionais não estão capacitados suficientemente sobre as informações geradas.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endParaRPr lang="pt-BR" sz="18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Rosa (2014)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400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>
                <a:solidFill>
                  <a:srgbClr val="0070C0"/>
                </a:solidFill>
              </a:rPr>
              <a:t>SPED  E SEUS IMPACTOS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831258"/>
              </p:ext>
            </p:extLst>
          </p:nvPr>
        </p:nvGraphicFramePr>
        <p:xfrm>
          <a:off x="553840" y="1988840"/>
          <a:ext cx="8579296" cy="478538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57499"/>
                <a:gridCol w="3688896"/>
                <a:gridCol w="2032901"/>
              </a:tblGrid>
              <a:tr h="289748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Objetivo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Resultado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Autores</a:t>
                      </a:r>
                      <a:r>
                        <a:rPr lang="pt-BR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 Referências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</a:tr>
              <a:tr h="1237981">
                <a:tc>
                  <a:txBody>
                    <a:bodyPr/>
                    <a:lstStyle/>
                    <a:p>
                      <a:pPr algn="just"/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Análise dos gastos públicos direcionados ao estabelecimento e à manutenção do SPED quanto à efetividade da redução dos custos de conformidade tributária, temporários e permanentes</a:t>
                      </a:r>
                      <a:endParaRPr lang="pt-BR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Provocou aumento dos custos de conformidade temporários e permanentes, sobretudo devido à estratégia de implementação definida e aplicada pela administração pública. 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Evidenciou que, mesmo que os gastos públicos direcionados à implantação e manutenção do </a:t>
                      </a:r>
                      <a:r>
                        <a:rPr lang="pt-BR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SPED</a:t>
                      </a: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não sejam comparativamente semelhantes aos gastos privados, demonstrou-se tendência de transferência dos custos de administração para os custos de conformidade dos contribuintes</a:t>
                      </a:r>
                      <a:endParaRPr lang="pt-BR" sz="18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Lima </a:t>
                      </a:r>
                      <a:r>
                        <a:rPr lang="pt-BR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 al</a:t>
                      </a: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(2016)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691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>
                <a:solidFill>
                  <a:srgbClr val="0070C0"/>
                </a:solidFill>
              </a:rPr>
              <a:t>SPED  E SEUS IMPACTOS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381394"/>
              </p:ext>
            </p:extLst>
          </p:nvPr>
        </p:nvGraphicFramePr>
        <p:xfrm>
          <a:off x="553840" y="1988840"/>
          <a:ext cx="8579296" cy="368810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57499"/>
                <a:gridCol w="3688896"/>
                <a:gridCol w="2032901"/>
              </a:tblGrid>
              <a:tr h="289748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Objetivo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Resultado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Autores</a:t>
                      </a:r>
                      <a:r>
                        <a:rPr lang="pt-BR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 Referências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</a:tr>
              <a:tr h="1237981">
                <a:tc>
                  <a:txBody>
                    <a:bodyPr/>
                    <a:lstStyle/>
                    <a:p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Investigar qual o posicionamento estratégico das organizações contábeis com a implantação SPED</a:t>
                      </a:r>
                      <a:endParaRPr lang="pt-BR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 resultados demonstraram que 83,30% das organizações contábeis participantes da pesquisa optaram pela estratégia genérica de “diferenciação”, ou seja, se posicionaram visando prestar serviços com maior qualidade e investir nas suas estruturas organizacionais, procurando oferecer benefícios superiores aos dos concorrentes</a:t>
                      </a:r>
                      <a:endParaRPr lang="pt-BR" sz="18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Gonçalves (2016)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969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>
                <a:solidFill>
                  <a:srgbClr val="0070C0"/>
                </a:solidFill>
              </a:rPr>
              <a:t>SPED  E SEUS IMPACTOS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589875"/>
              </p:ext>
            </p:extLst>
          </p:nvPr>
        </p:nvGraphicFramePr>
        <p:xfrm>
          <a:off x="553840" y="1988840"/>
          <a:ext cx="8579296" cy="478538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57499"/>
                <a:gridCol w="3688896"/>
                <a:gridCol w="2032901"/>
              </a:tblGrid>
              <a:tr h="289748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Objetivo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Resultado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Autores</a:t>
                      </a:r>
                      <a:r>
                        <a:rPr lang="pt-BR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 Referências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</a:tr>
              <a:tr h="1237981">
                <a:tc>
                  <a:txBody>
                    <a:bodyPr/>
                    <a:lstStyle/>
                    <a:p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Analisar a percepção dos profissionais de escritórios de contabilidade de Belo Horizonte, Minas Gerais, quanto às mudanças que ocorreram após a implantação do SPED</a:t>
                      </a:r>
                      <a:endParaRPr lang="pt-BR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Agilidade e precisão na transmissão e na busca de dados, 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Preservação do meio ambiente pela redução de consumo de papel.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Aumento da fiscalização, a melhoria na qualidade da informação, o relacionamento eletrônico com o Fisco e a valorização do profissional contábil.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Erros na transmissão dos arquivos, as muitas obrigações para envio e os prazos apertados.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endParaRPr lang="pt-BR" sz="18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Oliveira </a:t>
                      </a:r>
                      <a:r>
                        <a:rPr lang="pt-BR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 al.</a:t>
                      </a: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(2016)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010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643" y="260648"/>
            <a:ext cx="7886700" cy="1066573"/>
          </a:xfrm>
        </p:spPr>
        <p:txBody>
          <a:bodyPr/>
          <a:lstStyle/>
          <a:p>
            <a:r>
              <a:rPr lang="pt-BR" b="1" dirty="0">
                <a:solidFill>
                  <a:srgbClr val="0070C0"/>
                </a:solidFill>
              </a:rPr>
              <a:t>SPED  E SEUS IMPACTOS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677934"/>
              </p:ext>
            </p:extLst>
          </p:nvPr>
        </p:nvGraphicFramePr>
        <p:xfrm>
          <a:off x="395536" y="1340768"/>
          <a:ext cx="8579296" cy="533402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57499"/>
                <a:gridCol w="3688896"/>
                <a:gridCol w="2032901"/>
              </a:tblGrid>
              <a:tr h="289748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Objetivo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Resultado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Autores</a:t>
                      </a:r>
                      <a:r>
                        <a:rPr lang="pt-BR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 Referências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</a:tr>
              <a:tr h="1237981">
                <a:tc>
                  <a:txBody>
                    <a:bodyPr/>
                    <a:lstStyle/>
                    <a:p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Análise dos gastos públicos direcionados ao estabelecimento e à manutenção do SPED quanto à efetividade da redução dos custos de conformidade tributária, temporários e permanentes</a:t>
                      </a:r>
                      <a:endParaRPr lang="pt-BR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Provocou aumento dos custos de conformidade temporários e permanentes, sobretudo devido à estratégia de implementação definida e aplicada pela administração pública. 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Evidenciou que, mesmo que os gastos públicos direcionados à implantação e manutenção do SPED não sejam comparativamente semelhantes aos gastos privados direcionados para o mesmo fim, demonstrou-se tendência de transferência dos custos de administração para os custos de conformidade dos contribuintes</a:t>
                      </a:r>
                      <a:endParaRPr lang="pt-BR" sz="18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Lima </a:t>
                      </a:r>
                      <a:r>
                        <a:rPr lang="pt-BR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 al</a:t>
                      </a: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(2016)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718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240167"/>
            <a:ext cx="7886700" cy="1066573"/>
          </a:xfrm>
        </p:spPr>
        <p:txBody>
          <a:bodyPr/>
          <a:lstStyle/>
          <a:p>
            <a:r>
              <a:rPr lang="pt-BR" b="1" dirty="0">
                <a:solidFill>
                  <a:srgbClr val="0070C0"/>
                </a:solidFill>
              </a:rPr>
              <a:t>SPED  E SEUS IMPACTOS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023105"/>
              </p:ext>
            </p:extLst>
          </p:nvPr>
        </p:nvGraphicFramePr>
        <p:xfrm>
          <a:off x="553840" y="1988840"/>
          <a:ext cx="8579296" cy="478538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57499"/>
                <a:gridCol w="3688896"/>
                <a:gridCol w="2032901"/>
              </a:tblGrid>
              <a:tr h="289748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Objetivo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Resultado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Autores</a:t>
                      </a:r>
                      <a:r>
                        <a:rPr lang="pt-BR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 Referências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</a:tr>
              <a:tr h="1237981">
                <a:tc>
                  <a:txBody>
                    <a:bodyPr/>
                    <a:lstStyle/>
                    <a:p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estudo analisar o nível de qualificação dos profissionais de contabilidade em uma cidade do estado de Minas </a:t>
                      </a:r>
                      <a:endParaRPr lang="pt-BR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 profissionais entrevistados tiveram contato com os subprojetos do SPED, mas buscaram baixo volume de qualificação acerca do sistema, além de não investirem em treinamentos sobre a ferramenta.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pt-B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Falta  profissionalização necessária para garantir o cumprimento da obrigação estudada, eles estão satisfeitos com os benefícios advindos do referido sistema.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pt-B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endParaRPr lang="pt-BR" sz="18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Oliveira e Ávila (2016)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021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8E31-5EC8-4487-80B1-4020F1BD137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36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187624" y="3861048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2000" dirty="0">
              <a:solidFill>
                <a:prstClr val="black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285720" y="1785926"/>
            <a:ext cx="87507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dirty="0" smtClean="0"/>
              <a:t>Normas </a:t>
            </a:r>
            <a:r>
              <a:rPr lang="pt-BR" sz="2400" dirty="0"/>
              <a:t>impostas  </a:t>
            </a:r>
            <a:r>
              <a:rPr lang="pt-BR" sz="2400" dirty="0" smtClean="0"/>
              <a:t>= oportunidade </a:t>
            </a:r>
            <a:r>
              <a:rPr lang="pt-BR" sz="2400" dirty="0"/>
              <a:t> </a:t>
            </a:r>
            <a:r>
              <a:rPr lang="pt-BR" sz="2400" dirty="0" smtClean="0"/>
              <a:t>= valorização  </a:t>
            </a:r>
          </a:p>
          <a:p>
            <a:pPr algn="ctr"/>
            <a:endParaRPr lang="pt-BR" sz="2400" dirty="0"/>
          </a:p>
          <a:p>
            <a:pPr algn="ctr"/>
            <a:r>
              <a:rPr lang="pt-BR" sz="2400" dirty="0" smtClean="0"/>
              <a:t>Ou </a:t>
            </a:r>
          </a:p>
          <a:p>
            <a:pPr algn="ctr"/>
            <a:endParaRPr lang="pt-BR" sz="2400" dirty="0" smtClean="0"/>
          </a:p>
          <a:p>
            <a:pPr algn="ctr"/>
            <a:r>
              <a:rPr lang="pt-BR" sz="2400" dirty="0"/>
              <a:t>L</a:t>
            </a:r>
            <a:r>
              <a:rPr lang="pt-BR" sz="2400" dirty="0" smtClean="0"/>
              <a:t>imitação que pode tirar a empresa do mercado</a:t>
            </a:r>
          </a:p>
          <a:p>
            <a:pPr algn="ctr"/>
            <a:endParaRPr lang="pt-BR" sz="2400" dirty="0"/>
          </a:p>
          <a:p>
            <a:pPr algn="just"/>
            <a:endParaRPr lang="pt-BR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m 6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683568" y="491037"/>
            <a:ext cx="6806560" cy="1282154"/>
          </a:xfrm>
        </p:spPr>
        <p:txBody>
          <a:bodyPr>
            <a:normAutofit/>
          </a:bodyPr>
          <a:lstStyle/>
          <a:p>
            <a:pPr algn="ctr"/>
            <a:r>
              <a:rPr lang="pt-BR" b="1" dirty="0" smtClean="0">
                <a:solidFill>
                  <a:srgbClr val="0070C0"/>
                </a:solidFill>
              </a:rPr>
              <a:t>QUESTÕES </a:t>
            </a:r>
            <a:endParaRPr lang="pt-B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18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8E31-5EC8-4487-80B1-4020F1BD137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187624" y="3861048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2000" dirty="0">
              <a:solidFill>
                <a:prstClr val="black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285720" y="1785926"/>
            <a:ext cx="87507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2400" dirty="0"/>
          </a:p>
          <a:p>
            <a:pPr algn="ctr"/>
            <a:endParaRPr lang="pt-BR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400" dirty="0"/>
              <a:t>Uma boa estrutura é a chamada abordagem de “dentro para fora” e, por sua vez, tem como defensores </a:t>
            </a:r>
            <a:r>
              <a:rPr lang="pt-BR" sz="2400" dirty="0" err="1"/>
              <a:t>Hamel</a:t>
            </a:r>
            <a:r>
              <a:rPr lang="pt-BR" sz="2400" dirty="0"/>
              <a:t> e </a:t>
            </a:r>
            <a:r>
              <a:rPr lang="pt-BR" sz="2400" dirty="0" err="1"/>
              <a:t>Prahalad</a:t>
            </a:r>
            <a:r>
              <a:rPr lang="pt-BR" sz="2400" dirty="0"/>
              <a:t> (1995)</a:t>
            </a:r>
            <a:endParaRPr lang="pt-BR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2400" dirty="0" smtClean="0"/>
          </a:p>
          <a:p>
            <a:pPr algn="ctr"/>
            <a:r>
              <a:rPr lang="pt-BR" sz="2400" dirty="0" smtClean="0"/>
              <a:t>competências </a:t>
            </a:r>
            <a:r>
              <a:rPr lang="pt-BR" sz="2400" dirty="0"/>
              <a:t>essenciais (</a:t>
            </a:r>
            <a:r>
              <a:rPr lang="pt-BR" sz="2400" i="1" dirty="0"/>
              <a:t>core </a:t>
            </a:r>
            <a:r>
              <a:rPr lang="pt-BR" sz="2400" i="1" dirty="0" err="1"/>
              <a:t>competences</a:t>
            </a:r>
            <a:r>
              <a:rPr lang="pt-BR" sz="2400" dirty="0"/>
              <a:t>) são recursos intangíveis difíceis de imitar e que são capazes de oferecer valor aos clientes</a:t>
            </a:r>
            <a:r>
              <a:rPr lang="pt-BR" sz="2400" dirty="0" smtClean="0"/>
              <a:t>,</a:t>
            </a:r>
          </a:p>
          <a:p>
            <a:pPr algn="ctr"/>
            <a:endParaRPr lang="pt-BR" sz="2400" dirty="0"/>
          </a:p>
          <a:p>
            <a:pPr algn="ctr"/>
            <a:r>
              <a:rPr lang="pt-BR" sz="2400" dirty="0" smtClean="0"/>
              <a:t> </a:t>
            </a:r>
            <a:r>
              <a:rPr lang="pt-BR" sz="2400" dirty="0"/>
              <a:t>ou seja, a organização contábil que estiver mais bem preparada pode obter uma vantagem da situação</a:t>
            </a:r>
            <a:endParaRPr lang="pt-BR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BR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m 6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683568" y="491037"/>
            <a:ext cx="6806560" cy="1282154"/>
          </a:xfrm>
        </p:spPr>
        <p:txBody>
          <a:bodyPr>
            <a:normAutofit fontScale="90000"/>
          </a:bodyPr>
          <a:lstStyle/>
          <a:p>
            <a:pPr algn="ctr"/>
            <a:r>
              <a:rPr lang="pt-BR" b="1" dirty="0" smtClean="0">
                <a:solidFill>
                  <a:srgbClr val="0070C0"/>
                </a:solidFill>
              </a:rPr>
              <a:t>SPED UMA VISÃO SISTEMICA</a:t>
            </a:r>
            <a:endParaRPr lang="pt-B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71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8E31-5EC8-4487-80B1-4020F1BD137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38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187624" y="3861048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2000" dirty="0">
              <a:solidFill>
                <a:prstClr val="black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285720" y="1785926"/>
            <a:ext cx="87507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2400" dirty="0"/>
          </a:p>
          <a:p>
            <a:pPr algn="ctr"/>
            <a:endParaRPr lang="pt-BR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BR" sz="2400" dirty="0"/>
              <a:t>Para que uma organização tenha sucesso, é necessário que a melhoria de seus processos seja a base de sua gestão (JESTON; NELIS, 2006</a:t>
            </a:r>
            <a:r>
              <a:rPr lang="pt-BR" sz="2400" dirty="0" smtClean="0"/>
              <a:t>)..</a:t>
            </a:r>
          </a:p>
          <a:p>
            <a:pPr algn="just"/>
            <a:endParaRPr lang="pt-BR" sz="2400" dirty="0"/>
          </a:p>
          <a:p>
            <a:pPr algn="just"/>
            <a:endParaRPr lang="pt-BR" sz="2400" dirty="0" smtClean="0"/>
          </a:p>
          <a:p>
            <a:pPr algn="just"/>
            <a:r>
              <a:rPr lang="pt-BR" sz="2400" dirty="0"/>
              <a:t>o contador externo busca nos </a:t>
            </a:r>
            <a:r>
              <a:rPr lang="pt-BR" sz="2400" i="1" dirty="0"/>
              <a:t>softwares</a:t>
            </a:r>
            <a:r>
              <a:rPr lang="pt-BR" sz="2400" dirty="0"/>
              <a:t> de gestão dos seus clientes as informações para executar seu trabalho na geração do SPED</a:t>
            </a:r>
          </a:p>
          <a:p>
            <a:pPr algn="just"/>
            <a:endParaRPr lang="pt-BR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m 6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683568" y="491037"/>
            <a:ext cx="6806560" cy="1282154"/>
          </a:xfrm>
        </p:spPr>
        <p:txBody>
          <a:bodyPr>
            <a:normAutofit fontScale="90000"/>
          </a:bodyPr>
          <a:lstStyle/>
          <a:p>
            <a:pPr algn="ctr"/>
            <a:r>
              <a:rPr lang="pt-BR" b="1" dirty="0" smtClean="0">
                <a:solidFill>
                  <a:srgbClr val="0070C0"/>
                </a:solidFill>
              </a:rPr>
              <a:t>SPED UMA VISÃO SISTEMICA</a:t>
            </a:r>
            <a:endParaRPr lang="pt-B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40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560" y="404665"/>
            <a:ext cx="6768752" cy="1584176"/>
          </a:xfrm>
        </p:spPr>
        <p:txBody>
          <a:bodyPr>
            <a:noAutofit/>
          </a:bodyPr>
          <a:lstStyle/>
          <a:p>
            <a:r>
              <a:rPr lang="pt-BR" sz="3200" b="1" dirty="0">
                <a:solidFill>
                  <a:srgbClr val="0070C0"/>
                </a:solidFill>
              </a:rPr>
              <a:t>A ESCRITURAÇÃO DIGITAL E AS ESTRATÉGIAS DAS EMPRESAS </a:t>
            </a:r>
            <a:r>
              <a:rPr lang="pt-BR" sz="3200" b="1" dirty="0" smtClean="0">
                <a:solidFill>
                  <a:srgbClr val="0070C0"/>
                </a:solidFill>
              </a:rPr>
              <a:t>DE SERVIÇOS CONTÁBEIS</a:t>
            </a:r>
            <a:endParaRPr lang="pt-BR" sz="3200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501346"/>
            <a:ext cx="8784772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pt-BR" dirty="0" smtClean="0"/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618784"/>
              </p:ext>
            </p:extLst>
          </p:nvPr>
        </p:nvGraphicFramePr>
        <p:xfrm>
          <a:off x="553840" y="2420888"/>
          <a:ext cx="8194624" cy="295232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194624"/>
              </a:tblGrid>
              <a:tr h="629193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latin typeface="Arial" pitchFamily="34" charset="0"/>
                          <a:cs typeface="Arial" pitchFamily="34" charset="0"/>
                        </a:rPr>
                        <a:t>Objetivo </a:t>
                      </a:r>
                      <a:endParaRPr lang="pt-BR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97" marR="81297" marT="30486" marB="30486">
                    <a:solidFill>
                      <a:srgbClr val="00B050"/>
                    </a:solidFill>
                  </a:tcPr>
                </a:tc>
              </a:tr>
              <a:tr h="2323135">
                <a:tc>
                  <a:txBody>
                    <a:bodyPr/>
                    <a:lstStyle/>
                    <a:p>
                      <a:pPr algn="just"/>
                      <a:r>
                        <a:rPr lang="pt-B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Identificar quais são as estratégias utilizados pelas empresas de serviços contábeis  após o advento da escrituração digital e como isso refletiu no controle dos processos e na qualidade dos serviços contábeis.</a:t>
                      </a:r>
                      <a:endParaRPr lang="pt-BR" sz="2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297" marR="81297" marT="30486" marB="30486">
                    <a:solidFill>
                      <a:srgbClr val="D5E5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830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pPr marL="0" indent="0" algn="ctr">
              <a:buNone/>
            </a:pPr>
            <a:r>
              <a:rPr lang="pt-BR" altLang="pt-BR" sz="3600" b="1" dirty="0" smtClean="0"/>
              <a:t>“A </a:t>
            </a:r>
            <a:r>
              <a:rPr lang="pt-BR" altLang="pt-BR" sz="3600" b="1" dirty="0"/>
              <a:t>melhor maneira de prever o futuro é criá-lo."</a:t>
            </a:r>
          </a:p>
          <a:p>
            <a:pPr marL="0" indent="0" algn="ctr">
              <a:buNone/>
            </a:pPr>
            <a:endParaRPr lang="pt-BR" altLang="pt-BR" sz="3600" b="1" dirty="0"/>
          </a:p>
          <a:p>
            <a:pPr marL="0" indent="0" algn="ctr">
              <a:buNone/>
            </a:pPr>
            <a:r>
              <a:rPr lang="pt-BR" altLang="pt-BR" sz="2800" b="1" dirty="0"/>
              <a:t>Peter Drucker</a:t>
            </a:r>
          </a:p>
        </p:txBody>
      </p:sp>
      <p:pic>
        <p:nvPicPr>
          <p:cNvPr id="4" name="Imagem 3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-27384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0589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8E31-5EC8-4487-80B1-4020F1BD137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40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187624" y="3861048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2000" dirty="0">
              <a:solidFill>
                <a:prstClr val="black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395536" y="2636912"/>
            <a:ext cx="88569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Tx/>
              <a:buChar char="-"/>
            </a:pPr>
            <a:r>
              <a:rPr lang="pt-B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Principal </a:t>
            </a:r>
            <a:r>
              <a:rPr lang="pt-B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preocupação prazos da agenda do governo.</a:t>
            </a:r>
          </a:p>
          <a:p>
            <a:pPr marL="571500" indent="-571500" algn="just">
              <a:buFontTx/>
              <a:buChar char="-"/>
            </a:pPr>
            <a:endParaRPr lang="pt-BR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Tx/>
              <a:buChar char="-"/>
            </a:pPr>
            <a:r>
              <a:rPr lang="pt-B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Alterações no processo de trabalho</a:t>
            </a:r>
          </a:p>
          <a:p>
            <a:pPr marL="571500" indent="-571500" algn="just">
              <a:buFontTx/>
              <a:buChar char="-"/>
            </a:pP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pt-B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Ausência </a:t>
            </a:r>
            <a:r>
              <a:rPr lang="pt-B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investimento em </a:t>
            </a:r>
            <a:r>
              <a:rPr lang="pt-B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novas tecnologias e melhoria dos processos.</a:t>
            </a:r>
            <a:endParaRPr lang="pt-BR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BR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BR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m 6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683568" y="491037"/>
            <a:ext cx="6806560" cy="1282154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rgbClr val="0070C0"/>
                </a:solidFill>
              </a:rPr>
              <a:t>A ESCRITURAÇÃO DIGITAL E AS ESTRATÉGIAS DAS EMPRESAS DE SERVIÇOS CONTÁBEIS</a:t>
            </a:r>
          </a:p>
        </p:txBody>
      </p:sp>
    </p:spTree>
    <p:extLst>
      <p:ext uri="{BB962C8B-B14F-4D97-AF65-F5344CB8AC3E}">
        <p14:creationId xmlns:p14="http://schemas.microsoft.com/office/powerpoint/2010/main" val="167386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8E31-5EC8-4487-80B1-4020F1BD137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41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187624" y="3861048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2000" dirty="0">
              <a:solidFill>
                <a:prstClr val="black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285720" y="2306776"/>
            <a:ext cx="87507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Retrabalho </a:t>
            </a:r>
          </a:p>
          <a:p>
            <a:pPr algn="ctr"/>
            <a:r>
              <a:rPr lang="pt-BR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  <a:p>
            <a:pPr algn="ctr"/>
            <a:r>
              <a:rPr lang="pt-BR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Redução </a:t>
            </a:r>
            <a:r>
              <a:rPr lang="pt-BR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tempo </a:t>
            </a:r>
            <a:r>
              <a:rPr lang="pt-BR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das tarefas</a:t>
            </a:r>
          </a:p>
          <a:p>
            <a:pPr algn="ctr"/>
            <a:r>
              <a:rPr lang="pt-BR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pt-BR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Maior Complexidade na execução</a:t>
            </a:r>
          </a:p>
          <a:p>
            <a:pPr algn="just"/>
            <a:endParaRPr lang="pt-BR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BR" sz="2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m 6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ítulo 1"/>
          <p:cNvSpPr txBox="1">
            <a:spLocks/>
          </p:cNvSpPr>
          <p:nvPr/>
        </p:nvSpPr>
        <p:spPr>
          <a:xfrm>
            <a:off x="628650" y="908721"/>
            <a:ext cx="718371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>
                <a:solidFill>
                  <a:srgbClr val="0070C0"/>
                </a:solidFill>
              </a:rPr>
              <a:t>A ESCRITURAÇÃO DIGITAL E AS ESTRATÉGIAS DAS EMPRESAS DE SERVIÇOS CONTÁBEIS</a:t>
            </a:r>
          </a:p>
        </p:txBody>
      </p:sp>
    </p:spTree>
    <p:extLst>
      <p:ext uri="{BB962C8B-B14F-4D97-AF65-F5344CB8AC3E}">
        <p14:creationId xmlns:p14="http://schemas.microsoft.com/office/powerpoint/2010/main" val="133600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8E31-5EC8-4487-80B1-4020F1BD137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42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187624" y="3861048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2000" dirty="0">
              <a:solidFill>
                <a:prstClr val="black"/>
              </a:solidFill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683568" y="557519"/>
            <a:ext cx="6543692" cy="1143000"/>
          </a:xfrm>
        </p:spPr>
        <p:txBody>
          <a:bodyPr>
            <a:noAutofit/>
          </a:bodyPr>
          <a:lstStyle/>
          <a:p>
            <a:r>
              <a:rPr lang="pt-BR" sz="4000" b="1" dirty="0" smtClean="0">
                <a:solidFill>
                  <a:srgbClr val="0070C0"/>
                </a:solidFill>
              </a:rPr>
              <a:t/>
            </a:r>
            <a:br>
              <a:rPr lang="pt-BR" sz="4000" b="1" dirty="0" smtClean="0">
                <a:solidFill>
                  <a:srgbClr val="0070C0"/>
                </a:solidFill>
              </a:rPr>
            </a:br>
            <a:r>
              <a:rPr lang="pt-BR" sz="4000" b="1" dirty="0" smtClean="0">
                <a:solidFill>
                  <a:srgbClr val="0070C0"/>
                </a:solidFill>
              </a:rPr>
              <a:t/>
            </a:r>
            <a:br>
              <a:rPr lang="pt-BR" sz="4000" b="1" dirty="0" smtClean="0">
                <a:solidFill>
                  <a:srgbClr val="0070C0"/>
                </a:solidFill>
              </a:rPr>
            </a:br>
            <a:r>
              <a:rPr lang="pt-BR" sz="4000" b="1" dirty="0">
                <a:solidFill>
                  <a:srgbClr val="0070C0"/>
                </a:solidFill>
              </a:rPr>
              <a:t/>
            </a:r>
            <a:br>
              <a:rPr lang="pt-BR" sz="4000" b="1" dirty="0">
                <a:solidFill>
                  <a:srgbClr val="0070C0"/>
                </a:solidFill>
              </a:rPr>
            </a:br>
            <a:r>
              <a:rPr lang="pt-BR" sz="4000" b="1" dirty="0" smtClean="0">
                <a:solidFill>
                  <a:srgbClr val="0070C0"/>
                </a:solidFill>
              </a:rPr>
              <a:t>A </a:t>
            </a:r>
            <a:r>
              <a:rPr lang="pt-BR" sz="4000" b="1" dirty="0">
                <a:solidFill>
                  <a:srgbClr val="0070C0"/>
                </a:solidFill>
              </a:rPr>
              <a:t>ESCRITURAÇÃO DIGITAL E AS ESTRATÉGIAS DAS EMPRESAS DE SERVIÇOS CONTÁBEIS</a:t>
            </a:r>
            <a:br>
              <a:rPr lang="pt-BR" sz="4000" b="1" dirty="0">
                <a:solidFill>
                  <a:srgbClr val="0070C0"/>
                </a:solidFill>
              </a:rPr>
            </a:br>
            <a:endParaRPr lang="pt-B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285720" y="1785926"/>
            <a:ext cx="8750776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Tx/>
              <a:buChar char="-"/>
            </a:pPr>
            <a:endParaRPr lang="pt-BR" sz="28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Tx/>
              <a:buChar char="-"/>
            </a:pPr>
            <a:endParaRPr lang="pt-BR" sz="28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Tx/>
              <a:buChar char="-"/>
            </a:pPr>
            <a:endParaRPr lang="pt-BR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Tx/>
              <a:buChar char="-"/>
            </a:pPr>
            <a:endParaRPr lang="pt-BR" sz="28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Tx/>
              <a:buChar char="-"/>
            </a:pPr>
            <a:r>
              <a:rPr lang="pt-BR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Investimento em Treinamento.</a:t>
            </a:r>
          </a:p>
          <a:p>
            <a:pPr marL="571500" indent="-571500" algn="just">
              <a:buFontTx/>
              <a:buChar char="-"/>
            </a:pPr>
            <a:endParaRPr lang="pt-BR" sz="28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Tx/>
              <a:buChar char="-"/>
            </a:pPr>
            <a:r>
              <a:rPr lang="pt-BR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Perfil do profissional .</a:t>
            </a:r>
          </a:p>
          <a:p>
            <a:pPr marL="571500" indent="-571500" algn="just">
              <a:buFontTx/>
              <a:buChar char="-"/>
            </a:pPr>
            <a:endParaRPr lang="pt-BR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Tx/>
              <a:buChar char="-"/>
            </a:pPr>
            <a:r>
              <a:rPr lang="pt-BR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Gestão de pessoal</a:t>
            </a:r>
            <a:endParaRPr lang="pt-BR" sz="28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BR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algn="just"/>
            <a:endParaRPr lang="pt-BR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BR" sz="28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BR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BR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Tx/>
              <a:buChar char="-"/>
            </a:pPr>
            <a:endParaRPr lang="pt-BR" sz="28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Tx/>
              <a:buChar char="-"/>
            </a:pPr>
            <a:endParaRPr lang="pt-BR" sz="28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BR" sz="28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m 9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812361" y="0"/>
            <a:ext cx="1331640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4717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8E31-5EC8-4487-80B1-4020F1BD137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43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187624" y="3861048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2000" dirty="0">
              <a:solidFill>
                <a:prstClr val="black"/>
              </a:solidFill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143000"/>
          </a:xfrm>
        </p:spPr>
        <p:txBody>
          <a:bodyPr>
            <a:noAutofit/>
          </a:bodyPr>
          <a:lstStyle/>
          <a:p>
            <a:endParaRPr lang="pt-BR" sz="3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285720" y="1817480"/>
            <a:ext cx="85347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buFontTx/>
              <a:buChar char="-"/>
            </a:pPr>
            <a:endParaRPr lang="pt-BR" sz="36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6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pt-BR" sz="3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Muito Obrigado !</a:t>
            </a:r>
          </a:p>
          <a:p>
            <a:pPr algn="ctr"/>
            <a:endParaRPr lang="pt-BR" sz="3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pt-BR" sz="3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6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ctr">
              <a:buFontTx/>
              <a:buChar char="-"/>
            </a:pPr>
            <a:endParaRPr lang="pt-BR" sz="36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ctr">
              <a:buFontTx/>
              <a:buChar char="-"/>
            </a:pPr>
            <a:endParaRPr lang="pt-BR" sz="36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6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m 6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3707904" y="1340768"/>
            <a:ext cx="2160240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404677"/>
            <a:ext cx="6246948" cy="94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30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8E31-5EC8-4487-80B1-4020F1BD137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300192" y="6093296"/>
            <a:ext cx="1265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>
                <a:solidFill>
                  <a:prstClr val="black"/>
                </a:solidFill>
              </a:rPr>
              <a:t>Passetti (1999)</a:t>
            </a:r>
          </a:p>
        </p:txBody>
      </p:sp>
      <p:sp>
        <p:nvSpPr>
          <p:cNvPr id="8" name="Retângulo 7"/>
          <p:cNvSpPr/>
          <p:nvPr/>
        </p:nvSpPr>
        <p:spPr>
          <a:xfrm>
            <a:off x="1187624" y="3861048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2000" dirty="0">
              <a:solidFill>
                <a:prstClr val="black"/>
              </a:solidFill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>
            <a:normAutofit/>
          </a:bodyPr>
          <a:lstStyle/>
          <a:p>
            <a:r>
              <a:rPr lang="pt-BR" sz="4000" b="1" dirty="0" smtClean="0">
                <a:solidFill>
                  <a:srgbClr val="0070C0"/>
                </a:solidFill>
              </a:rPr>
              <a:t>Temática em discussão</a:t>
            </a:r>
            <a:endParaRPr lang="pt-BR" sz="4000" b="1" dirty="0">
              <a:solidFill>
                <a:srgbClr val="0070C0"/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503548" y="2212409"/>
            <a:ext cx="81369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b="1" dirty="0">
                <a:solidFill>
                  <a:prstClr val="black"/>
                </a:solidFill>
              </a:rPr>
              <a:t>No último quartil do século XX</a:t>
            </a:r>
          </a:p>
          <a:p>
            <a:pPr algn="ctr"/>
            <a:endParaRPr lang="pt-BR" sz="2000" b="1" dirty="0">
              <a:solidFill>
                <a:prstClr val="black"/>
              </a:solidFill>
            </a:endParaRPr>
          </a:p>
          <a:p>
            <a:pPr algn="ctr"/>
            <a:endParaRPr lang="pt-BR" sz="2000" b="1" dirty="0">
              <a:solidFill>
                <a:prstClr val="black"/>
              </a:solidFill>
            </a:endParaRPr>
          </a:p>
          <a:p>
            <a:pPr algn="ctr"/>
            <a:r>
              <a:rPr lang="pt-BR" sz="2000" b="1" dirty="0">
                <a:solidFill>
                  <a:prstClr val="black"/>
                </a:solidFill>
              </a:rPr>
              <a:t>sociedade disciplinar</a:t>
            </a:r>
          </a:p>
          <a:p>
            <a:pPr algn="ctr"/>
            <a:endParaRPr lang="pt-BR" sz="2000" b="1" dirty="0">
              <a:solidFill>
                <a:prstClr val="black"/>
              </a:solidFill>
            </a:endParaRPr>
          </a:p>
          <a:p>
            <a:pPr algn="ctr"/>
            <a:endParaRPr lang="pt-BR" sz="2000" b="1" dirty="0">
              <a:solidFill>
                <a:prstClr val="black"/>
              </a:solidFill>
            </a:endParaRPr>
          </a:p>
          <a:p>
            <a:pPr algn="ctr"/>
            <a:r>
              <a:rPr lang="pt-BR" sz="2000" b="1" dirty="0">
                <a:solidFill>
                  <a:prstClr val="black"/>
                </a:solidFill>
              </a:rPr>
              <a:t>sociedade de controle  </a:t>
            </a:r>
          </a:p>
          <a:p>
            <a:pPr algn="ctr"/>
            <a:endParaRPr lang="pt-BR" dirty="0">
              <a:solidFill>
                <a:prstClr val="black"/>
              </a:solidFill>
            </a:endParaRPr>
          </a:p>
          <a:p>
            <a:pPr algn="ctr"/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11" name="Seta para baixo 10"/>
          <p:cNvSpPr/>
          <p:nvPr/>
        </p:nvSpPr>
        <p:spPr>
          <a:xfrm>
            <a:off x="4572000" y="2614223"/>
            <a:ext cx="124592" cy="4806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prstClr val="white"/>
              </a:solidFill>
            </a:endParaRP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5674" y="3521918"/>
            <a:ext cx="188992" cy="512108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6909" y="4501068"/>
            <a:ext cx="188992" cy="512108"/>
          </a:xfrm>
          <a:prstGeom prst="rect">
            <a:avLst/>
          </a:prstGeom>
        </p:spPr>
      </p:pic>
      <p:pic>
        <p:nvPicPr>
          <p:cNvPr id="14" name="Imagem 13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-27384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8443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6576" y="332656"/>
            <a:ext cx="6948264" cy="1143000"/>
          </a:xfrm>
        </p:spPr>
        <p:txBody>
          <a:bodyPr>
            <a:noAutofit/>
          </a:bodyPr>
          <a:lstStyle/>
          <a:p>
            <a:r>
              <a:rPr lang="pt-BR" sz="2800" b="1" dirty="0" smtClean="0">
                <a:solidFill>
                  <a:srgbClr val="0070C0"/>
                </a:solidFill>
              </a:rPr>
              <a:t>Divíduos: Sociedade Disciplinar e de Controle</a:t>
            </a:r>
            <a:endParaRPr lang="pt-BR" sz="2800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8E31-5EC8-4487-80B1-4020F1BD137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354269" y="6413698"/>
            <a:ext cx="1265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>
                <a:solidFill>
                  <a:prstClr val="black"/>
                </a:solidFill>
              </a:rPr>
              <a:t>Passetti (1999)</a:t>
            </a:r>
          </a:p>
        </p:txBody>
      </p:sp>
      <p:graphicFrame>
        <p:nvGraphicFramePr>
          <p:cNvPr id="7" name="Diagrama 6"/>
          <p:cNvGraphicFramePr/>
          <p:nvPr/>
        </p:nvGraphicFramePr>
        <p:xfrm>
          <a:off x="827584" y="1484784"/>
          <a:ext cx="7848872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Imagem 8"/>
          <p:cNvPicPr/>
          <p:nvPr/>
        </p:nvPicPr>
        <p:blipFill rotWithShape="1">
          <a:blip r:embed="rId7"/>
          <a:srcRect l="44887" t="19741" r="43417" b="64688"/>
          <a:stretch/>
        </p:blipFill>
        <p:spPr bwMode="auto">
          <a:xfrm>
            <a:off x="7968343" y="-27384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3299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8E31-5EC8-4487-80B1-4020F1BD137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6300192" y="6093296"/>
            <a:ext cx="1265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>
                <a:solidFill>
                  <a:prstClr val="black"/>
                </a:solidFill>
              </a:rPr>
              <a:t>Passetti (1999)</a:t>
            </a: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2411760" y="404664"/>
            <a:ext cx="64910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  <a:defRPr/>
            </a:pPr>
            <a:endParaRPr lang="pt-BR" sz="3200" dirty="0">
              <a:solidFill>
                <a:srgbClr val="0070C0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333872" y="1599759"/>
            <a:ext cx="835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>
                <a:solidFill>
                  <a:prstClr val="black"/>
                </a:solidFill>
              </a:rPr>
              <a:t>Na Sociedade de Controle o mundo dos especialistas cedeu lugar ao tempo de profissionais polivalentes em formação permanente e sob controle contínuo. </a:t>
            </a: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r>
              <a:rPr lang="pt-BR" dirty="0">
                <a:solidFill>
                  <a:prstClr val="black"/>
                </a:solidFill>
              </a:rPr>
              <a:t>Tal fato requer o uso inteligente de partes do corpo; e a produtividade passa a ser programada como forma de acesso e realização da riqueza.</a:t>
            </a: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r>
              <a:rPr lang="pt-BR" dirty="0">
                <a:solidFill>
                  <a:prstClr val="black"/>
                </a:solidFill>
              </a:rPr>
              <a:t>A disciplina, que era um dispositivo de longa duração, infinita e contínua, é substituída pelo controle de curto prazo e rotação rápida.</a:t>
            </a: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r>
              <a:rPr lang="pt-BR" dirty="0">
                <a:solidFill>
                  <a:prstClr val="black"/>
                </a:solidFill>
              </a:rPr>
              <a:t>Não importam mais os indivíduos e tampouco seu corolário, a massa. Potencializa-se o individualismo com considerável contribuição da televisão.</a:t>
            </a: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755576" y="570535"/>
            <a:ext cx="69892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rgbClr val="0070C0"/>
                </a:solidFill>
              </a:rPr>
              <a:t>Divíduos: Inteligência e produtividade</a:t>
            </a:r>
          </a:p>
        </p:txBody>
      </p:sp>
      <p:pic>
        <p:nvPicPr>
          <p:cNvPr id="13" name="Imagem 12"/>
          <p:cNvPicPr/>
          <p:nvPr/>
        </p:nvPicPr>
        <p:blipFill rotWithShape="1">
          <a:blip r:embed="rId2"/>
          <a:srcRect l="44887" t="19741" r="43417" b="64688"/>
          <a:stretch/>
        </p:blipFill>
        <p:spPr bwMode="auto">
          <a:xfrm>
            <a:off x="7968343" y="-27384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1595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8E31-5EC8-4487-80B1-4020F1BD137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2411760" y="404664"/>
            <a:ext cx="64910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  <a:defRPr/>
            </a:pPr>
            <a:endParaRPr lang="pt-BR" sz="3200" dirty="0">
              <a:solidFill>
                <a:srgbClr val="0070C0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333872" y="1599759"/>
            <a:ext cx="83529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r>
              <a:rPr lang="pt-BR" dirty="0">
                <a:solidFill>
                  <a:prstClr val="black"/>
                </a:solidFill>
              </a:rPr>
              <a:t>Os indivíduos passam na sociedade de controle à condição de </a:t>
            </a:r>
            <a:r>
              <a:rPr lang="pt-BR" dirty="0" err="1" smtClean="0">
                <a:solidFill>
                  <a:prstClr val="black"/>
                </a:solidFill>
              </a:rPr>
              <a:t>divíduos</a:t>
            </a:r>
            <a:endParaRPr lang="pt-BR" dirty="0" smtClean="0">
              <a:solidFill>
                <a:prstClr val="black"/>
              </a:solidFill>
            </a:endParaRP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endParaRPr lang="pt-BR" dirty="0" smtClean="0">
              <a:solidFill>
                <a:prstClr val="black"/>
              </a:solidFill>
            </a:endParaRPr>
          </a:p>
          <a:p>
            <a:pPr algn="just"/>
            <a:r>
              <a:rPr lang="pt-BR" dirty="0" smtClean="0">
                <a:solidFill>
                  <a:prstClr val="black"/>
                </a:solidFill>
              </a:rPr>
              <a:t>.</a:t>
            </a:r>
            <a:endParaRPr lang="pt-BR" dirty="0">
              <a:solidFill>
                <a:prstClr val="black"/>
              </a:solidFill>
            </a:endParaRP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endParaRPr lang="pt-BR" dirty="0" smtClean="0">
              <a:solidFill>
                <a:prstClr val="black"/>
              </a:solidFill>
            </a:endParaRP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r>
              <a:rPr lang="pt-BR" dirty="0" smtClean="0"/>
              <a:t>O essencial </a:t>
            </a:r>
            <a:r>
              <a:rPr lang="pt-BR" dirty="0"/>
              <a:t>não seria mais a assinatura nem um número, mas uma cifra: a cifra é uma senha. </a:t>
            </a:r>
            <a:endParaRPr lang="pt-BR" dirty="0" smtClean="0"/>
          </a:p>
          <a:p>
            <a:pPr algn="just"/>
            <a:endParaRPr lang="pt-BR" dirty="0"/>
          </a:p>
          <a:p>
            <a:pPr algn="just"/>
            <a:r>
              <a:rPr lang="pt-BR" dirty="0" smtClean="0"/>
              <a:t>A </a:t>
            </a:r>
            <a:r>
              <a:rPr lang="pt-BR" dirty="0"/>
              <a:t>linguagem digital do controle é feita de cifras, que marcam o acesso ou a recusa a uma informação (DELEUZE, 1990).  </a:t>
            </a:r>
          </a:p>
          <a:p>
            <a:pPr algn="just"/>
            <a:endParaRPr lang="pt-BR" dirty="0">
              <a:solidFill>
                <a:prstClr val="black"/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2303435"/>
            <a:ext cx="2007953" cy="1547304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755576" y="570535"/>
            <a:ext cx="69892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rgbClr val="0070C0"/>
                </a:solidFill>
              </a:rPr>
              <a:t>Divíduos: Inteligência e produtividade</a:t>
            </a:r>
          </a:p>
        </p:txBody>
      </p:sp>
      <p:pic>
        <p:nvPicPr>
          <p:cNvPr id="13" name="Imagem 12"/>
          <p:cNvPicPr/>
          <p:nvPr/>
        </p:nvPicPr>
        <p:blipFill rotWithShape="1">
          <a:blip r:embed="rId3"/>
          <a:srcRect l="44887" t="19741" r="43417" b="64688"/>
          <a:stretch/>
        </p:blipFill>
        <p:spPr bwMode="auto">
          <a:xfrm>
            <a:off x="7968343" y="-27384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3051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8E31-5EC8-4487-80B1-4020F1BD137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7236296" y="6303890"/>
            <a:ext cx="1265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>
                <a:solidFill>
                  <a:prstClr val="black"/>
                </a:solidFill>
              </a:rPr>
              <a:t>Passetti (1999)</a:t>
            </a:r>
          </a:p>
        </p:txBody>
      </p:sp>
      <p:sp>
        <p:nvSpPr>
          <p:cNvPr id="7" name="Retângulo 6"/>
          <p:cNvSpPr/>
          <p:nvPr/>
        </p:nvSpPr>
        <p:spPr>
          <a:xfrm>
            <a:off x="395536" y="1772816"/>
            <a:ext cx="82809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>
                <a:solidFill>
                  <a:prstClr val="black"/>
                </a:solidFill>
              </a:rPr>
              <a:t>Na Sociedade de Controle, participar é emitir opinião,  </a:t>
            </a:r>
            <a:r>
              <a:rPr lang="pt-BR" dirty="0" smtClean="0">
                <a:solidFill>
                  <a:prstClr val="black"/>
                </a:solidFill>
              </a:rPr>
              <a:t>inicialmente a  </a:t>
            </a:r>
            <a:r>
              <a:rPr lang="pt-BR" dirty="0">
                <a:solidFill>
                  <a:prstClr val="black"/>
                </a:solidFill>
              </a:rPr>
              <a:t>televisão torna-se instrumento integralizador da </a:t>
            </a:r>
            <a:r>
              <a:rPr lang="pt-BR" dirty="0" smtClean="0">
                <a:solidFill>
                  <a:prstClr val="black"/>
                </a:solidFill>
              </a:rPr>
              <a:t>massa,  com o advento da internet temos as redes sociais e os aplicativos de celular.</a:t>
            </a: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r>
              <a:rPr lang="pt-BR" dirty="0">
                <a:solidFill>
                  <a:prstClr val="black"/>
                </a:solidFill>
              </a:rPr>
              <a:t>Contudo, esse processo de participação na Sociedade de Controle absorve divíduos com a recomendação de evitar-se resistências. Percebe-se uma submissão aos poderosos e à publicidade. </a:t>
            </a: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endParaRPr lang="pt-BR" dirty="0">
              <a:solidFill>
                <a:prstClr val="black"/>
              </a:solidFill>
            </a:endParaRPr>
          </a:p>
          <a:p>
            <a:pPr algn="just"/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2484760" y="581561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>
                <a:solidFill>
                  <a:srgbClr val="0070C0"/>
                </a:solidFill>
              </a:rPr>
              <a:t>Divíduos</a:t>
            </a:r>
            <a:endParaRPr lang="pt-BR" sz="4000" b="1" dirty="0">
              <a:solidFill>
                <a:srgbClr val="0070C0"/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1792" y="4096363"/>
            <a:ext cx="1427081" cy="131821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096362"/>
            <a:ext cx="2793105" cy="2490157"/>
          </a:xfrm>
          <a:prstGeom prst="rect">
            <a:avLst/>
          </a:prstGeom>
        </p:spPr>
      </p:pic>
      <p:pic>
        <p:nvPicPr>
          <p:cNvPr id="10" name="Imagem 9"/>
          <p:cNvPicPr/>
          <p:nvPr/>
        </p:nvPicPr>
        <p:blipFill rotWithShape="1">
          <a:blip r:embed="rId4"/>
          <a:srcRect l="44887" t="19741" r="43417" b="64688"/>
          <a:stretch/>
        </p:blipFill>
        <p:spPr bwMode="auto">
          <a:xfrm>
            <a:off x="7968343" y="0"/>
            <a:ext cx="1175657" cy="1132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1175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7314</TotalTime>
  <Words>2300</Words>
  <Application>Microsoft Office PowerPoint</Application>
  <PresentationFormat>Apresentação na tela (4:3)</PresentationFormat>
  <Paragraphs>342</Paragraphs>
  <Slides>43</Slides>
  <Notes>11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43</vt:i4>
      </vt:variant>
    </vt:vector>
  </HeadingPairs>
  <TitlesOfParts>
    <vt:vector size="48" baseType="lpstr">
      <vt:lpstr>Arial</vt:lpstr>
      <vt:lpstr>Calibri</vt:lpstr>
      <vt:lpstr>Times New Roman</vt:lpstr>
      <vt:lpstr>Wingdings</vt:lpstr>
      <vt:lpstr>Tema do Office</vt:lpstr>
      <vt:lpstr>Apresentação do PowerPoint</vt:lpstr>
      <vt:lpstr>Apresentação do PowerPoint</vt:lpstr>
      <vt:lpstr>Revolução da Informação</vt:lpstr>
      <vt:lpstr>Apresentação do PowerPoint</vt:lpstr>
      <vt:lpstr>Temática em discussão</vt:lpstr>
      <vt:lpstr>Divíduos: Sociedade Disciplinar e de Controle</vt:lpstr>
      <vt:lpstr>Apresentação do PowerPoint</vt:lpstr>
      <vt:lpstr>Apresentação do PowerPoint</vt:lpstr>
      <vt:lpstr>Apresentação do PowerPoint</vt:lpstr>
      <vt:lpstr>Apresentação do PowerPoint</vt:lpstr>
      <vt:lpstr>SPED E SOCIEDADE DE CONTROLE</vt:lpstr>
      <vt:lpstr>SPED UMA VISÃO SISTEMICA</vt:lpstr>
      <vt:lpstr>SPED UMA VISÃO SISTEMICA</vt:lpstr>
      <vt:lpstr>SPED UMA VISÃO SISTEMICA</vt:lpstr>
      <vt:lpstr>SPED E SEUS IMPACTOS</vt:lpstr>
      <vt:lpstr>SPED  E AS NOVAS DEMANDAS</vt:lpstr>
      <vt:lpstr>SPED UMA VISÃO SISTEMICA</vt:lpstr>
      <vt:lpstr>SPED UMA VISÃO SISTEMICA</vt:lpstr>
      <vt:lpstr>SPED UMA VISÃO SISTEMICA</vt:lpstr>
      <vt:lpstr>SPED UMA  VISÃO SISTEMICA</vt:lpstr>
      <vt:lpstr>SPED UMA VISÃO SISTEMICA</vt:lpstr>
      <vt:lpstr>SPED UMA VISÃO SISTEMICA</vt:lpstr>
      <vt:lpstr>SPED UMA VISÃO SISTEMICA</vt:lpstr>
      <vt:lpstr>SPED  E SEUS IMPACTOS</vt:lpstr>
      <vt:lpstr>SPED  E SEUS IMPACTOS</vt:lpstr>
      <vt:lpstr>SPED  E SEUS IMPACTOS</vt:lpstr>
      <vt:lpstr>SPED  E SEUS IMPACTOS</vt:lpstr>
      <vt:lpstr>SPED  E SEUS IMPACTOS</vt:lpstr>
      <vt:lpstr>SPED  E SEUS IMPACTOS</vt:lpstr>
      <vt:lpstr>SPED  E SEUS IMPACTOS</vt:lpstr>
      <vt:lpstr>SPED  E SEUS IMPACTOS</vt:lpstr>
      <vt:lpstr>SPED  E SEUS IMPACTOS</vt:lpstr>
      <vt:lpstr>SPED  E SEUS IMPACTOS</vt:lpstr>
      <vt:lpstr>SPED  E SEUS IMPACTOS</vt:lpstr>
      <vt:lpstr>SPED  E SEUS IMPACTOS</vt:lpstr>
      <vt:lpstr>QUESTÕES </vt:lpstr>
      <vt:lpstr>SPED UMA VISÃO SISTEMICA</vt:lpstr>
      <vt:lpstr>SPED UMA VISÃO SISTEMICA</vt:lpstr>
      <vt:lpstr>A ESCRITURAÇÃO DIGITAL E AS ESTRATÉGIAS DAS EMPRESAS DE SERVIÇOS CONTÁBEIS</vt:lpstr>
      <vt:lpstr>A ESCRITURAÇÃO DIGITAL E AS ESTRATÉGIAS DAS EMPRESAS DE SERVIÇOS CONTÁBEIS</vt:lpstr>
      <vt:lpstr>Apresentação do PowerPoint</vt:lpstr>
      <vt:lpstr>   A ESCRITURAÇÃO DIGITAL E AS ESTRATÉGIAS DAS EMPRESAS DE SERVIÇOS CONTÁBEIS 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jesusimar Dornelas</dc:creator>
  <cp:lastModifiedBy>CRCMG</cp:lastModifiedBy>
  <cp:revision>54</cp:revision>
  <dcterms:created xsi:type="dcterms:W3CDTF">2017-05-13T21:51:35Z</dcterms:created>
  <dcterms:modified xsi:type="dcterms:W3CDTF">2017-09-28T20:03:09Z</dcterms:modified>
</cp:coreProperties>
</file>